
<file path=[Content_Types].xml><?xml version="1.0" encoding="utf-8"?>
<Types xmlns="http://schemas.openxmlformats.org/package/2006/content-types">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charts/chart14.xml" ContentType="application/vnd.openxmlformats-officedocument.drawingml.chart+xml"/>
  <Override PartName="/ppt/theme/theme1.xml" ContentType="application/vnd.openxmlformats-officedocument.theme+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1.xml" ContentType="application/vnd.openxmlformats-officedocument.drawingml.chart+xml"/>
  <Override PartName="/ppt/charts/chart20.xml" ContentType="application/vnd.openxmlformats-officedocument.drawingml.chart+xml"/>
  <Override PartName="/ppt/charts/chart19.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3.xml" ContentType="application/vnd.openxmlformats-officedocument.drawingml.chart+xml"/>
  <Override PartName="/ppt/charts/chart6.xml" ContentType="application/vnd.openxmlformats-officedocument.drawingml.chart+xml"/>
  <Override PartName="/ppt/charts/chart5.xml" ContentType="application/vnd.openxmlformats-officedocument.drawingml.chart+xml"/>
  <Override PartName="/ppt/charts/chart4.xml" ContentType="application/vnd.openxmlformats-officedocument.drawingml.chart+xml"/>
  <Override PartName="/ppt/charts/chart3.xml" ContentType="application/vnd.openxmlformats-officedocument.drawingml.chart+xml"/>
  <Override PartName="/ppt/charts/chart2.xml" ContentType="application/vnd.openxmlformats-officedocument.drawingml.chart+xml"/>
  <Override PartName="/ppt/charts/chart1.xml" ContentType="application/vnd.openxmlformats-officedocument.drawingml.chart+xml"/>
  <Override PartName="/ppt/charts/chart12.xml" ContentType="application/vnd.openxmlformats-officedocument.drawingml.chart+xml"/>
  <Override PartName="/ppt/charts/chart7.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8.xml" ContentType="application/vnd.openxmlformats-officedocument.drawingml.chart+xml"/>
  <Override PartName="/ppt/charts/chart10.xml" ContentType="application/vnd.openxmlformats-officedocument.drawingml.char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40"/>
      <c:rotY val="10"/>
      <c:perspective val="30"/>
    </c:view3D>
    <c:plotArea>
      <c:layout/>
      <c:pie3DChart>
        <c:varyColors val="1"/>
        <c:ser>
          <c:idx val="0"/>
          <c:order val="0"/>
          <c:explosion val="25"/>
          <c:dLbls>
            <c:showCatName val="1"/>
            <c:showPercent val="1"/>
          </c:dLbls>
          <c:cat>
            <c:strRef>
              <c:f>'Analysis (general information)'!$C$32:$C$36</c:f>
              <c:strCache>
                <c:ptCount val="5"/>
                <c:pt idx="0">
                  <c:v>Professor </c:v>
                </c:pt>
                <c:pt idx="1">
                  <c:v>Asscociate </c:v>
                </c:pt>
                <c:pt idx="2">
                  <c:v>Assistant</c:v>
                </c:pt>
                <c:pt idx="3">
                  <c:v>Lecturer</c:v>
                </c:pt>
                <c:pt idx="4">
                  <c:v>No response</c:v>
                </c:pt>
              </c:strCache>
            </c:strRef>
          </c:cat>
          <c:val>
            <c:numRef>
              <c:f>'Analysis (general information)'!$E$32:$E$36</c:f>
              <c:numCache>
                <c:formatCode>0%</c:formatCode>
                <c:ptCount val="5"/>
                <c:pt idx="0">
                  <c:v>0.26666666666666677</c:v>
                </c:pt>
                <c:pt idx="1">
                  <c:v>0.22500000000000003</c:v>
                </c:pt>
                <c:pt idx="2">
                  <c:v>0.31666666666666687</c:v>
                </c:pt>
                <c:pt idx="3">
                  <c:v>5.8333333333333376E-2</c:v>
                </c:pt>
                <c:pt idx="4">
                  <c:v>0.13333333333333339</c:v>
                </c:pt>
              </c:numCache>
            </c:numRef>
          </c:val>
        </c:ser>
        <c:dLbls>
          <c:showCatName val="1"/>
          <c:showPercent val="1"/>
        </c:dLbls>
      </c:pie3DChart>
    </c:plotArea>
    <c:plotVisOnly val="1"/>
    <c:dispBlanksAs val="zero"/>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pie3DChart>
        <c:varyColors val="1"/>
        <c:ser>
          <c:idx val="0"/>
          <c:order val="0"/>
          <c:explosion val="25"/>
          <c:dLbls>
            <c:showVal val="1"/>
            <c:showCatName val="1"/>
          </c:dLbls>
          <c:cat>
            <c:strRef>
              <c:f>'Part B'!$P$31:$P$33</c:f>
              <c:strCache>
                <c:ptCount val="3"/>
                <c:pt idx="0">
                  <c:v>Yes</c:v>
                </c:pt>
                <c:pt idx="1">
                  <c:v>No </c:v>
                </c:pt>
                <c:pt idx="2">
                  <c:v>NA</c:v>
                </c:pt>
              </c:strCache>
            </c:strRef>
          </c:cat>
          <c:val>
            <c:numRef>
              <c:f>'Part B'!$Q$31:$Q$33</c:f>
              <c:numCache>
                <c:formatCode>0%</c:formatCode>
                <c:ptCount val="3"/>
                <c:pt idx="0">
                  <c:v>0.125</c:v>
                </c:pt>
                <c:pt idx="1">
                  <c:v>0.58333333333333337</c:v>
                </c:pt>
                <c:pt idx="2">
                  <c:v>0.2916666666666668</c:v>
                </c:pt>
              </c:numCache>
            </c:numRef>
          </c:val>
        </c:ser>
        <c:dLbls>
          <c:showVal val="1"/>
          <c:showCatName val="1"/>
        </c:dLbls>
      </c:pie3DChart>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view3D>
      <c:rotX val="30"/>
      <c:perspective val="30"/>
    </c:view3D>
    <c:plotArea>
      <c:layout/>
      <c:pie3DChart>
        <c:varyColors val="1"/>
        <c:ser>
          <c:idx val="0"/>
          <c:order val="0"/>
          <c:explosion val="25"/>
          <c:dLbls>
            <c:showVal val="1"/>
            <c:showCatName val="1"/>
          </c:dLbls>
          <c:cat>
            <c:strRef>
              <c:f>'Part B'!$Y$31:$Y$33</c:f>
              <c:strCache>
                <c:ptCount val="3"/>
                <c:pt idx="0">
                  <c:v>University </c:v>
                </c:pt>
                <c:pt idx="1">
                  <c:v>Industry </c:v>
                </c:pt>
                <c:pt idx="2">
                  <c:v>Joint </c:v>
                </c:pt>
              </c:strCache>
            </c:strRef>
          </c:cat>
          <c:val>
            <c:numRef>
              <c:f>'Part B'!$Z$31:$Z$33</c:f>
              <c:numCache>
                <c:formatCode>0%</c:formatCode>
                <c:ptCount val="3"/>
                <c:pt idx="0">
                  <c:v>0.37500000000000006</c:v>
                </c:pt>
                <c:pt idx="1">
                  <c:v>0.25</c:v>
                </c:pt>
                <c:pt idx="2">
                  <c:v>0.37500000000000006</c:v>
                </c:pt>
              </c:numCache>
            </c:numRef>
          </c:val>
        </c:ser>
        <c:dLbls>
          <c:showVal val="1"/>
          <c:showCatName val="1"/>
        </c:dLbls>
      </c:pie3DChart>
    </c:plotArea>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pie3DChart>
        <c:varyColors val="1"/>
        <c:ser>
          <c:idx val="0"/>
          <c:order val="0"/>
          <c:explosion val="25"/>
          <c:dLbls>
            <c:showVal val="1"/>
            <c:showCatName val="1"/>
          </c:dLbls>
          <c:cat>
            <c:strRef>
              <c:f>'Part B'!$W$13:$W$15</c:f>
              <c:strCache>
                <c:ptCount val="3"/>
                <c:pt idx="0">
                  <c:v>Yes</c:v>
                </c:pt>
                <c:pt idx="1">
                  <c:v>No </c:v>
                </c:pt>
                <c:pt idx="2">
                  <c:v>Nuetral </c:v>
                </c:pt>
              </c:strCache>
            </c:strRef>
          </c:cat>
          <c:val>
            <c:numRef>
              <c:f>'Part B'!$X$13:$X$15</c:f>
              <c:numCache>
                <c:formatCode>0%</c:formatCode>
                <c:ptCount val="3"/>
                <c:pt idx="0">
                  <c:v>0.35714285714285726</c:v>
                </c:pt>
                <c:pt idx="1">
                  <c:v>0.5</c:v>
                </c:pt>
                <c:pt idx="2">
                  <c:v>0.1428571428571429</c:v>
                </c:pt>
              </c:numCache>
            </c:numRef>
          </c:val>
        </c:ser>
        <c:dLbls>
          <c:showVal val="1"/>
          <c:showCatName val="1"/>
        </c:dLbls>
      </c:pie3DChart>
    </c:plotArea>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en-US"/>
  <c:chart>
    <c:view3D>
      <c:rotX val="30"/>
      <c:perspective val="30"/>
    </c:view3D>
    <c:plotArea>
      <c:layout/>
      <c:pie3DChart>
        <c:varyColors val="1"/>
        <c:ser>
          <c:idx val="0"/>
          <c:order val="0"/>
          <c:explosion val="25"/>
          <c:dLbls>
            <c:showVal val="1"/>
            <c:showCatName val="1"/>
          </c:dLbls>
          <c:cat>
            <c:strRef>
              <c:f>'Part B'!$AH$13:$AH$16</c:f>
              <c:strCache>
                <c:ptCount val="4"/>
                <c:pt idx="0">
                  <c:v>Shortage of funds</c:v>
                </c:pt>
                <c:pt idx="1">
                  <c:v> Lack of productive communication</c:v>
                </c:pt>
                <c:pt idx="2">
                  <c:v> Difficulty in dealing with industrial partner's management, </c:v>
                </c:pt>
                <c:pt idx="3">
                  <c:v>Misaligned priorities</c:v>
                </c:pt>
              </c:strCache>
            </c:strRef>
          </c:cat>
          <c:val>
            <c:numRef>
              <c:f>'Part B'!$AI$13:$AI$16</c:f>
              <c:numCache>
                <c:formatCode>0%</c:formatCode>
                <c:ptCount val="4"/>
                <c:pt idx="0">
                  <c:v>0.37681159420289867</c:v>
                </c:pt>
                <c:pt idx="1">
                  <c:v>0.21739130434782614</c:v>
                </c:pt>
                <c:pt idx="2">
                  <c:v>0.24637681159420291</c:v>
                </c:pt>
                <c:pt idx="3">
                  <c:v>0.15942028985507251</c:v>
                </c:pt>
              </c:numCache>
            </c:numRef>
          </c:val>
        </c:ser>
        <c:dLbls>
          <c:showVal val="1"/>
          <c:showCatName val="1"/>
        </c:dLbls>
      </c:pie3DChart>
    </c:plotArea>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en-US"/>
  <c:chart>
    <c:view3D>
      <c:rotX val="30"/>
      <c:perspective val="30"/>
    </c:view3D>
    <c:plotArea>
      <c:layout/>
      <c:pie3DChart>
        <c:varyColors val="1"/>
        <c:ser>
          <c:idx val="0"/>
          <c:order val="0"/>
          <c:explosion val="25"/>
          <c:dLbls>
            <c:showVal val="1"/>
            <c:showCatName val="1"/>
          </c:dLbls>
          <c:cat>
            <c:strRef>
              <c:f>'Part C '!$B$3:$B$6</c:f>
              <c:strCache>
                <c:ptCount val="4"/>
                <c:pt idx="0">
                  <c:v>University </c:v>
                </c:pt>
                <c:pt idx="1">
                  <c:v>Industry </c:v>
                </c:pt>
                <c:pt idx="2">
                  <c:v>both university and industry </c:v>
                </c:pt>
                <c:pt idx="3">
                  <c:v>The government</c:v>
                </c:pt>
              </c:strCache>
            </c:strRef>
          </c:cat>
          <c:val>
            <c:numRef>
              <c:f>'Part C '!$C$3:$C$6</c:f>
              <c:numCache>
                <c:formatCode>0%</c:formatCode>
                <c:ptCount val="4"/>
                <c:pt idx="0">
                  <c:v>0.51111111111111107</c:v>
                </c:pt>
                <c:pt idx="1">
                  <c:v>0.31111111111111112</c:v>
                </c:pt>
                <c:pt idx="2">
                  <c:v>4.444444444444446E-2</c:v>
                </c:pt>
                <c:pt idx="3">
                  <c:v>0.13333333333333336</c:v>
                </c:pt>
              </c:numCache>
            </c:numRef>
          </c:val>
        </c:ser>
        <c:dLbls>
          <c:showVal val="1"/>
          <c:showCatName val="1"/>
        </c:dLbls>
      </c:pie3DChart>
    </c:plotArea>
    <c:plotVisOnly val="1"/>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en-US"/>
  <c:chart>
    <c:view3D>
      <c:rotX val="30"/>
      <c:perspective val="30"/>
    </c:view3D>
    <c:plotArea>
      <c:layout>
        <c:manualLayout>
          <c:layoutTarget val="inner"/>
          <c:xMode val="edge"/>
          <c:yMode val="edge"/>
          <c:x val="8.3755918062788898E-2"/>
          <c:y val="9.2616278305215044E-2"/>
          <c:w val="0.88659442760259377"/>
          <c:h val="0.86952443552331882"/>
        </c:manualLayout>
      </c:layout>
      <c:pie3DChart>
        <c:varyColors val="1"/>
        <c:ser>
          <c:idx val="0"/>
          <c:order val="0"/>
          <c:explosion val="25"/>
          <c:dLbls>
            <c:showVal val="1"/>
            <c:showCatName val="1"/>
          </c:dLbls>
          <c:cat>
            <c:strRef>
              <c:f>'Part C '!$B$29:$B$33</c:f>
              <c:strCache>
                <c:ptCount val="5"/>
                <c:pt idx="0">
                  <c:v>To get funding for research assistants and new lab equipment</c:v>
                </c:pt>
                <c:pt idx="1">
                  <c:v>To have a field to test new theories and empirical equations, </c:v>
                </c:pt>
                <c:pt idx="2">
                  <c:v>Acquiring practical knowledge </c:v>
                </c:pt>
                <c:pt idx="3">
                  <c:v>Obtaining patentable inventions and business opportunities</c:v>
                </c:pt>
                <c:pt idx="4">
                  <c:v>Student internships and job placement</c:v>
                </c:pt>
              </c:strCache>
            </c:strRef>
          </c:cat>
          <c:val>
            <c:numRef>
              <c:f>'Part C '!$C$29:$C$33</c:f>
              <c:numCache>
                <c:formatCode>0%</c:formatCode>
                <c:ptCount val="5"/>
                <c:pt idx="0">
                  <c:v>0.25227963525835867</c:v>
                </c:pt>
                <c:pt idx="1">
                  <c:v>0.20060790273556231</c:v>
                </c:pt>
                <c:pt idx="2">
                  <c:v>0.2188449848024317</c:v>
                </c:pt>
                <c:pt idx="3">
                  <c:v>0.1458966565349544</c:v>
                </c:pt>
                <c:pt idx="4">
                  <c:v>0.18237082066869298</c:v>
                </c:pt>
              </c:numCache>
            </c:numRef>
          </c:val>
        </c:ser>
        <c:dLbls>
          <c:showVal val="1"/>
          <c:showCatName val="1"/>
        </c:dLbls>
      </c:pie3DChart>
    </c:plotArea>
    <c:plotVisOnly val="1"/>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en-US"/>
  <c:chart>
    <c:view3D>
      <c:rotX val="30"/>
      <c:perspective val="30"/>
    </c:view3D>
    <c:plotArea>
      <c:layout/>
      <c:pie3DChart>
        <c:varyColors val="1"/>
        <c:ser>
          <c:idx val="0"/>
          <c:order val="0"/>
          <c:explosion val="25"/>
          <c:dLbls>
            <c:showVal val="1"/>
            <c:showCatName val="1"/>
          </c:dLbls>
          <c:cat>
            <c:strRef>
              <c:f>'Part C '!$I$3:$I$5</c:f>
              <c:strCache>
                <c:ptCount val="3"/>
                <c:pt idx="0">
                  <c:v>Yes</c:v>
                </c:pt>
                <c:pt idx="1">
                  <c:v>No </c:v>
                </c:pt>
                <c:pt idx="2">
                  <c:v>I don’t know</c:v>
                </c:pt>
              </c:strCache>
            </c:strRef>
          </c:cat>
          <c:val>
            <c:numRef>
              <c:f>'Part C '!$J$3:$J$5</c:f>
              <c:numCache>
                <c:formatCode>0%</c:formatCode>
                <c:ptCount val="3"/>
                <c:pt idx="0">
                  <c:v>0.27642276422764245</c:v>
                </c:pt>
                <c:pt idx="1">
                  <c:v>0.51219512195121941</c:v>
                </c:pt>
                <c:pt idx="2">
                  <c:v>0.23577235772357721</c:v>
                </c:pt>
              </c:numCache>
            </c:numRef>
          </c:val>
        </c:ser>
        <c:dLbls>
          <c:showVal val="1"/>
          <c:showCatName val="1"/>
        </c:dLbls>
      </c:pie3DChart>
    </c:plotArea>
    <c:plotVisOnly val="1"/>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pie3DChart>
        <c:varyColors val="1"/>
        <c:ser>
          <c:idx val="0"/>
          <c:order val="0"/>
          <c:explosion val="25"/>
          <c:dLbls>
            <c:showVal val="1"/>
            <c:showCatName val="1"/>
          </c:dLbls>
          <c:cat>
            <c:strRef>
              <c:f>'Part C '!$N$28:$N$30</c:f>
              <c:strCache>
                <c:ptCount val="3"/>
                <c:pt idx="0">
                  <c:v>Yes </c:v>
                </c:pt>
                <c:pt idx="1">
                  <c:v>No </c:v>
                </c:pt>
                <c:pt idx="2">
                  <c:v>No opinion </c:v>
                </c:pt>
              </c:strCache>
            </c:strRef>
          </c:cat>
          <c:val>
            <c:numRef>
              <c:f>'Part C '!$O$28:$O$30</c:f>
              <c:numCache>
                <c:formatCode>0%</c:formatCode>
                <c:ptCount val="3"/>
                <c:pt idx="0">
                  <c:v>0.84375000000000011</c:v>
                </c:pt>
                <c:pt idx="1">
                  <c:v>5.2083333333333356E-2</c:v>
                </c:pt>
                <c:pt idx="2">
                  <c:v>0.10416666666666669</c:v>
                </c:pt>
              </c:numCache>
            </c:numRef>
          </c:val>
        </c:ser>
        <c:dLbls>
          <c:showVal val="1"/>
          <c:showCatName val="1"/>
        </c:dLbls>
      </c:pie3DChart>
    </c:plotArea>
    <c:plotVisOnly val="1"/>
  </c:chart>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manualLayout>
          <c:layoutTarget val="inner"/>
          <c:xMode val="edge"/>
          <c:yMode val="edge"/>
          <c:x val="6.9444444444444493E-3"/>
          <c:y val="3.0092592592592591E-2"/>
          <c:w val="0.97500000000000031"/>
          <c:h val="0.93055555555555569"/>
        </c:manualLayout>
      </c:layout>
      <c:pie3DChart>
        <c:varyColors val="1"/>
        <c:ser>
          <c:idx val="0"/>
          <c:order val="0"/>
          <c:explosion val="25"/>
          <c:dLbls>
            <c:dLbl>
              <c:idx val="0"/>
              <c:layout>
                <c:manualLayout>
                  <c:x val="-0.12939189189189193"/>
                  <c:y val="3.8137420322459689E-2"/>
                </c:manualLayout>
              </c:layout>
              <c:showVal val="1"/>
              <c:showCatName val="1"/>
            </c:dLbl>
            <c:dLbl>
              <c:idx val="2"/>
              <c:layout>
                <c:manualLayout>
                  <c:x val="3.0180180180180184E-3"/>
                  <c:y val="7.5915823022122242E-2"/>
                </c:manualLayout>
              </c:layout>
              <c:showVal val="1"/>
              <c:showCatName val="1"/>
            </c:dLbl>
            <c:dLbl>
              <c:idx val="3"/>
              <c:layout>
                <c:manualLayout>
                  <c:x val="4.7549123927076699E-2"/>
                  <c:y val="5.9523809523809521E-3"/>
                </c:manualLayout>
              </c:layout>
              <c:showVal val="1"/>
              <c:showCatName val="1"/>
            </c:dLbl>
            <c:dLbl>
              <c:idx val="4"/>
              <c:layout>
                <c:manualLayout>
                  <c:x val="0.16706036745406824"/>
                  <c:y val="5.9523809523809521E-3"/>
                </c:manualLayout>
              </c:layout>
              <c:showVal val="1"/>
              <c:showCatName val="1"/>
            </c:dLbl>
            <c:showVal val="1"/>
            <c:showCatName val="1"/>
          </c:dLbls>
          <c:cat>
            <c:strRef>
              <c:f>'Part C '!$T$3:$X$3</c:f>
              <c:strCache>
                <c:ptCount val="5"/>
                <c:pt idx="0">
                  <c:v>Strongly agree</c:v>
                </c:pt>
                <c:pt idx="1">
                  <c:v>agree</c:v>
                </c:pt>
                <c:pt idx="2">
                  <c:v>disagree</c:v>
                </c:pt>
                <c:pt idx="3">
                  <c:v>strongly disagree</c:v>
                </c:pt>
                <c:pt idx="4">
                  <c:v>Neither agree nor disagree</c:v>
                </c:pt>
              </c:strCache>
            </c:strRef>
          </c:cat>
          <c:val>
            <c:numRef>
              <c:f>'Part C '!$T$4:$X$4</c:f>
              <c:numCache>
                <c:formatCode>0%</c:formatCode>
                <c:ptCount val="5"/>
                <c:pt idx="0">
                  <c:v>0.2605042016806724</c:v>
                </c:pt>
                <c:pt idx="1">
                  <c:v>0.52941176470588236</c:v>
                </c:pt>
                <c:pt idx="2">
                  <c:v>8.4033613445378144E-2</c:v>
                </c:pt>
                <c:pt idx="3">
                  <c:v>3.3613445378151259E-2</c:v>
                </c:pt>
                <c:pt idx="4">
                  <c:v>9.2436974789915971E-2</c:v>
                </c:pt>
              </c:numCache>
            </c:numRef>
          </c:val>
        </c:ser>
        <c:dLbls>
          <c:showVal val="1"/>
          <c:showCatName val="1"/>
        </c:dLbls>
      </c:pie3DChart>
    </c:plotArea>
    <c:plotVisOnly val="1"/>
  </c:chart>
  <c:txPr>
    <a:bodyPr/>
    <a:lstStyle/>
    <a:p>
      <a:pPr>
        <a:defRPr sz="800"/>
      </a:pPr>
      <a:endParaRPr lang="en-US"/>
    </a:p>
  </c:tx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manualLayout>
          <c:layoutTarget val="inner"/>
          <c:xMode val="edge"/>
          <c:yMode val="edge"/>
          <c:x val="6.9444444444444493E-3"/>
          <c:y val="3.0092592592592591E-2"/>
          <c:w val="0.97500000000000031"/>
          <c:h val="0.93055555555555569"/>
        </c:manualLayout>
      </c:layout>
      <c:pie3DChart>
        <c:varyColors val="1"/>
        <c:ser>
          <c:idx val="0"/>
          <c:order val="0"/>
          <c:explosion val="25"/>
          <c:dLbls>
            <c:dLbl>
              <c:idx val="2"/>
              <c:layout>
                <c:manualLayout>
                  <c:x val="2.6205276971957457E-3"/>
                  <c:y val="2.1626421697287831E-2"/>
                </c:manualLayout>
              </c:layout>
              <c:showVal val="1"/>
              <c:showCatName val="1"/>
            </c:dLbl>
            <c:showVal val="1"/>
            <c:showCatName val="1"/>
          </c:dLbls>
          <c:cat>
            <c:strRef>
              <c:f>'Part C '!$T$3:$X$3</c:f>
              <c:strCache>
                <c:ptCount val="5"/>
                <c:pt idx="0">
                  <c:v>Strongly agree</c:v>
                </c:pt>
                <c:pt idx="1">
                  <c:v>agree</c:v>
                </c:pt>
                <c:pt idx="2">
                  <c:v>disagree</c:v>
                </c:pt>
                <c:pt idx="3">
                  <c:v>strongly disagree</c:v>
                </c:pt>
                <c:pt idx="4">
                  <c:v>Neither agree nor disagree</c:v>
                </c:pt>
              </c:strCache>
            </c:strRef>
          </c:cat>
          <c:val>
            <c:numRef>
              <c:f>'Part C '!$T$15:$X$15</c:f>
              <c:numCache>
                <c:formatCode>0%</c:formatCode>
                <c:ptCount val="5"/>
                <c:pt idx="0">
                  <c:v>7.0866141732283477E-2</c:v>
                </c:pt>
                <c:pt idx="1">
                  <c:v>0.6614173228346456</c:v>
                </c:pt>
                <c:pt idx="2">
                  <c:v>0.11811023622047245</c:v>
                </c:pt>
                <c:pt idx="3">
                  <c:v>4.7244094488188976E-2</c:v>
                </c:pt>
                <c:pt idx="4">
                  <c:v>0.10236220472440948</c:v>
                </c:pt>
              </c:numCache>
            </c:numRef>
          </c:val>
        </c:ser>
        <c:dLbls>
          <c:showVal val="1"/>
          <c:showCatName val="1"/>
        </c:dLbls>
      </c:pie3DChart>
    </c:plotArea>
    <c:plotVisOnly val="1"/>
  </c:chart>
  <c:txPr>
    <a:bodyPr/>
    <a:lstStyle/>
    <a:p>
      <a:pPr>
        <a:defRPr sz="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perspective val="30"/>
    </c:view3D>
    <c:plotArea>
      <c:layout>
        <c:manualLayout>
          <c:layoutTarget val="inner"/>
          <c:xMode val="edge"/>
          <c:yMode val="edge"/>
          <c:x val="5.2302334101162827E-2"/>
          <c:y val="0.15833333333333346"/>
          <c:w val="0.85715441401564763"/>
          <c:h val="0.81833741921775527"/>
        </c:manualLayout>
      </c:layout>
      <c:pie3DChart>
        <c:varyColors val="1"/>
        <c:ser>
          <c:idx val="0"/>
          <c:order val="0"/>
          <c:explosion val="25"/>
          <c:dLbls>
            <c:showCatName val="1"/>
            <c:showPercent val="1"/>
          </c:dLbls>
          <c:cat>
            <c:strRef>
              <c:f>ورقة1!$I$3:$I$10</c:f>
              <c:strCache>
                <c:ptCount val="8"/>
                <c:pt idx="0">
                  <c:v>University of Jordan </c:v>
                </c:pt>
                <c:pt idx="1">
                  <c:v>princess sumaya university for technology</c:v>
                </c:pt>
                <c:pt idx="2">
                  <c:v>Mu'tah University</c:v>
                </c:pt>
                <c:pt idx="3">
                  <c:v>Jordan University of Science and Technology</c:v>
                </c:pt>
                <c:pt idx="4">
                  <c:v>Hashemite university</c:v>
                </c:pt>
                <c:pt idx="5">
                  <c:v>German Jordan University</c:v>
                </c:pt>
                <c:pt idx="6">
                  <c:v>Al-Zaytoonah University of Jordan</c:v>
                </c:pt>
                <c:pt idx="7">
                  <c:v>King Saud University</c:v>
                </c:pt>
              </c:strCache>
            </c:strRef>
          </c:cat>
          <c:val>
            <c:numRef>
              <c:f>ورقة1!$J$3:$J$10</c:f>
              <c:numCache>
                <c:formatCode>0%</c:formatCode>
                <c:ptCount val="8"/>
                <c:pt idx="0">
                  <c:v>0.26530612244897961</c:v>
                </c:pt>
                <c:pt idx="1">
                  <c:v>4.2735042735042736E-2</c:v>
                </c:pt>
                <c:pt idx="2">
                  <c:v>0.12820512820512819</c:v>
                </c:pt>
                <c:pt idx="3">
                  <c:v>0.40170940170940184</c:v>
                </c:pt>
                <c:pt idx="4">
                  <c:v>8.5470085470085496E-3</c:v>
                </c:pt>
                <c:pt idx="5">
                  <c:v>8.5470085470085496E-3</c:v>
                </c:pt>
                <c:pt idx="6">
                  <c:v>1.7094017094017099E-2</c:v>
                </c:pt>
                <c:pt idx="7">
                  <c:v>8.5470085470085496E-3</c:v>
                </c:pt>
              </c:numCache>
            </c:numRef>
          </c:val>
        </c:ser>
        <c:dLbls>
          <c:showCatName val="1"/>
          <c:showPercent val="1"/>
        </c:dLbls>
      </c:pie3DChart>
    </c:plotArea>
    <c:plotVisOnly val="1"/>
  </c:chart>
  <c:txPr>
    <a:bodyPr/>
    <a:lstStyle/>
    <a:p>
      <a:pPr>
        <a:defRPr sz="800"/>
      </a:pPr>
      <a:endParaRPr lang="en-US"/>
    </a:p>
  </c:tx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manualLayout>
          <c:layoutTarget val="inner"/>
          <c:xMode val="edge"/>
          <c:yMode val="edge"/>
          <c:x val="6.9444444444444493E-3"/>
          <c:y val="3.0092592592592591E-2"/>
          <c:w val="0.97500000000000031"/>
          <c:h val="0.93055555555555569"/>
        </c:manualLayout>
      </c:layout>
      <c:pie3DChart>
        <c:varyColors val="1"/>
        <c:ser>
          <c:idx val="0"/>
          <c:order val="0"/>
          <c:explosion val="25"/>
          <c:dLbls>
            <c:dLbl>
              <c:idx val="0"/>
              <c:layout>
                <c:manualLayout>
                  <c:x val="-0.1064050196850394"/>
                  <c:y val="7.407407407407407E-2"/>
                </c:manualLayout>
              </c:layout>
              <c:showVal val="1"/>
              <c:showCatName val="1"/>
            </c:dLbl>
            <c:dLbl>
              <c:idx val="2"/>
              <c:layout>
                <c:manualLayout>
                  <c:x val="4.0616797900262487E-4"/>
                  <c:y val="-6.121123748420338E-2"/>
                </c:manualLayout>
              </c:layout>
              <c:showVal val="1"/>
              <c:showCatName val="1"/>
            </c:dLbl>
            <c:dLbl>
              <c:idx val="3"/>
              <c:layout>
                <c:manualLayout>
                  <c:x val="2.6875000000000007E-3"/>
                  <c:y val="-2.4861475648877231E-2"/>
                </c:manualLayout>
              </c:layout>
              <c:showVal val="1"/>
              <c:showCatName val="1"/>
            </c:dLbl>
            <c:dLbl>
              <c:idx val="4"/>
              <c:layout>
                <c:manualLayout>
                  <c:x val="0.18942191601049874"/>
                  <c:y val="6.1728395061728392E-3"/>
                </c:manualLayout>
              </c:layout>
              <c:showVal val="1"/>
              <c:showCatName val="1"/>
            </c:dLbl>
            <c:showVal val="1"/>
            <c:showCatName val="1"/>
          </c:dLbls>
          <c:cat>
            <c:strRef>
              <c:f>'Part C '!$T$3:$X$3</c:f>
              <c:strCache>
                <c:ptCount val="5"/>
                <c:pt idx="0">
                  <c:v>Strongly agree</c:v>
                </c:pt>
                <c:pt idx="1">
                  <c:v>agree</c:v>
                </c:pt>
                <c:pt idx="2">
                  <c:v>disagree</c:v>
                </c:pt>
                <c:pt idx="3">
                  <c:v>strongly disagree</c:v>
                </c:pt>
                <c:pt idx="4">
                  <c:v>Neither agree nor disagree</c:v>
                </c:pt>
              </c:strCache>
            </c:strRef>
          </c:cat>
          <c:val>
            <c:numRef>
              <c:f>'Part C '!$T$17:$X$17</c:f>
              <c:numCache>
                <c:formatCode>0%</c:formatCode>
                <c:ptCount val="5"/>
                <c:pt idx="0">
                  <c:v>0.12765957446808507</c:v>
                </c:pt>
                <c:pt idx="1">
                  <c:v>0.53191489361702138</c:v>
                </c:pt>
                <c:pt idx="2">
                  <c:v>0.13475177304964536</c:v>
                </c:pt>
                <c:pt idx="3">
                  <c:v>2.8368794326241131E-2</c:v>
                </c:pt>
                <c:pt idx="4">
                  <c:v>0.17730496453900713</c:v>
                </c:pt>
              </c:numCache>
            </c:numRef>
          </c:val>
        </c:ser>
        <c:dLbls>
          <c:showVal val="1"/>
          <c:showCatName val="1"/>
        </c:dLbls>
      </c:pie3DChart>
    </c:plotArea>
    <c:plotVisOnly val="1"/>
  </c:chart>
  <c:txPr>
    <a:bodyPr/>
    <a:lstStyle/>
    <a:p>
      <a:pPr>
        <a:defRPr sz="800"/>
      </a:pPr>
      <a:endParaRPr lang="en-US"/>
    </a:p>
  </c:txPr>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manualLayout>
          <c:layoutTarget val="inner"/>
          <c:xMode val="edge"/>
          <c:yMode val="edge"/>
          <c:x val="6.9444444444444493E-3"/>
          <c:y val="3.0092592592592591E-2"/>
          <c:w val="0.97500000000000031"/>
          <c:h val="0.93055555555555569"/>
        </c:manualLayout>
      </c:layout>
      <c:pie3DChart>
        <c:varyColors val="1"/>
        <c:ser>
          <c:idx val="0"/>
          <c:order val="0"/>
          <c:explosion val="25"/>
          <c:dLbls>
            <c:dLbl>
              <c:idx val="0"/>
              <c:layout>
                <c:manualLayout>
                  <c:x val="-0.10949502933754904"/>
                  <c:y val="3.7533501499932738E-2"/>
                </c:manualLayout>
              </c:layout>
              <c:showVal val="1"/>
              <c:showCatName val="1"/>
            </c:dLbl>
            <c:dLbl>
              <c:idx val="3"/>
              <c:layout>
                <c:manualLayout>
                  <c:x val="2.8056628056628051E-3"/>
                  <c:y val="-1.408399961045095E-2"/>
                </c:manualLayout>
              </c:layout>
              <c:showVal val="1"/>
              <c:showCatName val="1"/>
            </c:dLbl>
            <c:dLbl>
              <c:idx val="4"/>
              <c:layout>
                <c:manualLayout>
                  <c:x val="8.8893280231862937E-2"/>
                  <c:y val="3.7533501499932738E-2"/>
                </c:manualLayout>
              </c:layout>
              <c:showVal val="1"/>
              <c:showCatName val="1"/>
            </c:dLbl>
            <c:showVal val="1"/>
            <c:showCatName val="1"/>
          </c:dLbls>
          <c:cat>
            <c:strRef>
              <c:f>'Part C '!$T$3:$X$3</c:f>
              <c:strCache>
                <c:ptCount val="5"/>
                <c:pt idx="0">
                  <c:v>Strongly agree</c:v>
                </c:pt>
                <c:pt idx="1">
                  <c:v>agree</c:v>
                </c:pt>
                <c:pt idx="2">
                  <c:v>disagree</c:v>
                </c:pt>
                <c:pt idx="3">
                  <c:v>strongly disagree</c:v>
                </c:pt>
                <c:pt idx="4">
                  <c:v>Neither agree nor disagree</c:v>
                </c:pt>
              </c:strCache>
            </c:strRef>
          </c:cat>
          <c:val>
            <c:numRef>
              <c:f>'Part C '!$T$19:$X$19</c:f>
              <c:numCache>
                <c:formatCode>0%</c:formatCode>
                <c:ptCount val="5"/>
                <c:pt idx="0">
                  <c:v>0.1096774193548387</c:v>
                </c:pt>
                <c:pt idx="1">
                  <c:v>0.49032258064516138</c:v>
                </c:pt>
                <c:pt idx="2">
                  <c:v>0.12903225806451613</c:v>
                </c:pt>
                <c:pt idx="3">
                  <c:v>0.14838709677419357</c:v>
                </c:pt>
                <c:pt idx="4">
                  <c:v>0.12258064516129034</c:v>
                </c:pt>
              </c:numCache>
            </c:numRef>
          </c:val>
        </c:ser>
        <c:dLbls>
          <c:showVal val="1"/>
          <c:showCatName val="1"/>
        </c:dLbls>
      </c:pie3DChart>
    </c:plotArea>
    <c:plotVisOnly val="1"/>
  </c:chart>
  <c:txPr>
    <a:bodyPr/>
    <a:lstStyle/>
    <a:p>
      <a:pPr>
        <a:defRPr sz="700"/>
      </a:pPr>
      <a:endParaRPr lang="en-US"/>
    </a:p>
  </c:txPr>
  <c:externalData r:id="rId1"/>
</c:chartSpace>
</file>

<file path=ppt/charts/chart22.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manualLayout>
          <c:layoutTarget val="inner"/>
          <c:xMode val="edge"/>
          <c:yMode val="edge"/>
          <c:x val="6.9444444444444493E-3"/>
          <c:y val="3.0092592592592591E-2"/>
          <c:w val="0.97500000000000031"/>
          <c:h val="0.93055555555555569"/>
        </c:manualLayout>
      </c:layout>
      <c:pie3DChart>
        <c:varyColors val="1"/>
        <c:ser>
          <c:idx val="0"/>
          <c:order val="0"/>
          <c:explosion val="25"/>
          <c:dLbls>
            <c:dLbl>
              <c:idx val="0"/>
              <c:layout>
                <c:manualLayout>
                  <c:x val="-8.3926668257376963E-2"/>
                  <c:y val="4.7619047619047623E-2"/>
                </c:manualLayout>
              </c:layout>
              <c:showVal val="1"/>
              <c:showCatName val="1"/>
            </c:dLbl>
            <c:dLbl>
              <c:idx val="2"/>
              <c:layout>
                <c:manualLayout>
                  <c:x val="3.2070707070707082E-3"/>
                  <c:y val="-8.9723784526934136E-2"/>
                </c:manualLayout>
              </c:layout>
              <c:showVal val="1"/>
              <c:showCatName val="1"/>
            </c:dLbl>
            <c:dLbl>
              <c:idx val="3"/>
              <c:layout>
                <c:manualLayout>
                  <c:x val="3.2070707070707082E-3"/>
                  <c:y val="-7.6450443694538184E-2"/>
                </c:manualLayout>
              </c:layout>
              <c:showVal val="1"/>
              <c:showCatName val="1"/>
            </c:dLbl>
            <c:dLbl>
              <c:idx val="4"/>
              <c:layout>
                <c:manualLayout>
                  <c:x val="0.18822814761791143"/>
                  <c:y val="7.9365079365079378E-3"/>
                </c:manualLayout>
              </c:layout>
              <c:showVal val="1"/>
              <c:showCatName val="1"/>
            </c:dLbl>
            <c:showVal val="1"/>
            <c:showCatName val="1"/>
          </c:dLbls>
          <c:cat>
            <c:strRef>
              <c:f>'Part C '!$T$3:$X$3</c:f>
              <c:strCache>
                <c:ptCount val="5"/>
                <c:pt idx="0">
                  <c:v>Strongly agree</c:v>
                </c:pt>
                <c:pt idx="1">
                  <c:v>agree</c:v>
                </c:pt>
                <c:pt idx="2">
                  <c:v>disagree</c:v>
                </c:pt>
                <c:pt idx="3">
                  <c:v>strongly disagree</c:v>
                </c:pt>
                <c:pt idx="4">
                  <c:v>Neither agree nor disagree</c:v>
                </c:pt>
              </c:strCache>
            </c:strRef>
          </c:cat>
          <c:val>
            <c:numRef>
              <c:f>'Part C '!$T$21:$X$21</c:f>
              <c:numCache>
                <c:formatCode>0%</c:formatCode>
                <c:ptCount val="5"/>
                <c:pt idx="0">
                  <c:v>4.2857142857142871E-2</c:v>
                </c:pt>
                <c:pt idx="1">
                  <c:v>0.62142857142857166</c:v>
                </c:pt>
                <c:pt idx="2">
                  <c:v>7.1428571428571425E-2</c:v>
                </c:pt>
                <c:pt idx="3">
                  <c:v>6.4285714285714293E-2</c:v>
                </c:pt>
                <c:pt idx="4">
                  <c:v>0.20714285714285718</c:v>
                </c:pt>
              </c:numCache>
            </c:numRef>
          </c:val>
        </c:ser>
        <c:dLbls>
          <c:showVal val="1"/>
          <c:showCatName val="1"/>
        </c:dLbls>
      </c:pie3DChart>
    </c:plotArea>
    <c:plotVisOnly val="1"/>
  </c:chart>
  <c:txPr>
    <a:bodyPr/>
    <a:lstStyle/>
    <a:p>
      <a:pPr>
        <a:defRPr sz="700"/>
      </a:pPr>
      <a:endParaRPr lang="en-US"/>
    </a:p>
  </c:txPr>
  <c:externalData r:id="rId1"/>
</c:chartSpace>
</file>

<file path=ppt/charts/chart23.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manualLayout>
          <c:layoutTarget val="inner"/>
          <c:xMode val="edge"/>
          <c:yMode val="edge"/>
          <c:x val="6.9444444444444493E-3"/>
          <c:y val="3.0092592592592591E-2"/>
          <c:w val="0.97500000000000031"/>
          <c:h val="0.93055555555555569"/>
        </c:manualLayout>
      </c:layout>
      <c:pie3DChart>
        <c:varyColors val="1"/>
        <c:ser>
          <c:idx val="0"/>
          <c:order val="0"/>
          <c:explosion val="25"/>
          <c:dLbls>
            <c:dLbl>
              <c:idx val="0"/>
              <c:layout>
                <c:manualLayout>
                  <c:x val="2.619404533196237E-2"/>
                  <c:y val="4.4241026747382416E-2"/>
                </c:manualLayout>
              </c:layout>
              <c:showVal val="1"/>
              <c:showCatName val="1"/>
            </c:dLbl>
            <c:dLbl>
              <c:idx val="3"/>
              <c:layout>
                <c:manualLayout>
                  <c:x val="3.3103336309765409E-3"/>
                  <c:y val="-5.0826609289870865E-2"/>
                </c:manualLayout>
              </c:layout>
              <c:showVal val="1"/>
              <c:showCatName val="1"/>
            </c:dLbl>
            <c:dLbl>
              <c:idx val="4"/>
              <c:layout>
                <c:manualLayout>
                  <c:x val="0.14671735620676288"/>
                  <c:y val="4.4241026747382416E-2"/>
                </c:manualLayout>
              </c:layout>
              <c:showVal val="1"/>
              <c:showCatName val="1"/>
            </c:dLbl>
            <c:showVal val="1"/>
            <c:showCatName val="1"/>
          </c:dLbls>
          <c:cat>
            <c:strRef>
              <c:f>'Part C '!$T$3:$X$3</c:f>
              <c:strCache>
                <c:ptCount val="5"/>
                <c:pt idx="0">
                  <c:v>Strongly agree</c:v>
                </c:pt>
                <c:pt idx="1">
                  <c:v>agree</c:v>
                </c:pt>
                <c:pt idx="2">
                  <c:v>disagree</c:v>
                </c:pt>
                <c:pt idx="3">
                  <c:v>strongly disagree</c:v>
                </c:pt>
                <c:pt idx="4">
                  <c:v>Neither agree nor disagree</c:v>
                </c:pt>
              </c:strCache>
            </c:strRef>
          </c:cat>
          <c:val>
            <c:numRef>
              <c:f>'Part C '!$T$23:$X$23</c:f>
              <c:numCache>
                <c:formatCode>0%</c:formatCode>
                <c:ptCount val="5"/>
                <c:pt idx="0">
                  <c:v>6.666666666666668E-2</c:v>
                </c:pt>
                <c:pt idx="1">
                  <c:v>0.55333333333333334</c:v>
                </c:pt>
                <c:pt idx="2">
                  <c:v>0.12666666666666668</c:v>
                </c:pt>
                <c:pt idx="3">
                  <c:v>4.6666666666666676E-2</c:v>
                </c:pt>
                <c:pt idx="4">
                  <c:v>0.20666666666666669</c:v>
                </c:pt>
              </c:numCache>
            </c:numRef>
          </c:val>
        </c:ser>
        <c:dLbls>
          <c:showVal val="1"/>
          <c:showCatName val="1"/>
        </c:dLbls>
      </c:pie3DChart>
    </c:plotArea>
    <c:plotVisOnly val="1"/>
  </c:chart>
  <c:txPr>
    <a:bodyPr/>
    <a:lstStyle/>
    <a:p>
      <a:pPr>
        <a:defRPr sz="800"/>
      </a:pPr>
      <a:endParaRPr lang="en-US"/>
    </a:p>
  </c:txPr>
  <c:externalData r:id="rId1"/>
</c:chartSpace>
</file>

<file path=ppt/charts/chart24.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pie3DChart>
        <c:varyColors val="1"/>
        <c:ser>
          <c:idx val="0"/>
          <c:order val="0"/>
          <c:explosion val="25"/>
          <c:dLbls>
            <c:showVal val="1"/>
            <c:showCatName val="1"/>
          </c:dLbls>
          <c:cat>
            <c:strRef>
              <c:f>'Part C '!$AA$3:$AA$5</c:f>
              <c:strCache>
                <c:ptCount val="3"/>
                <c:pt idx="0">
                  <c:v>Yes </c:v>
                </c:pt>
                <c:pt idx="1">
                  <c:v>No </c:v>
                </c:pt>
                <c:pt idx="2">
                  <c:v>I don’t know </c:v>
                </c:pt>
              </c:strCache>
            </c:strRef>
          </c:cat>
          <c:val>
            <c:numRef>
              <c:f>'Part C '!$AB$3:$AB$5</c:f>
              <c:numCache>
                <c:formatCode>0%</c:formatCode>
                <c:ptCount val="3"/>
                <c:pt idx="0">
                  <c:v>0.14173228346456695</c:v>
                </c:pt>
                <c:pt idx="1">
                  <c:v>0.61417322834645671</c:v>
                </c:pt>
                <c:pt idx="2">
                  <c:v>0.24409448818897644</c:v>
                </c:pt>
              </c:numCache>
            </c:numRef>
          </c:val>
        </c:ser>
        <c:dLbls>
          <c:showVal val="1"/>
          <c:showCatName val="1"/>
        </c:dLbls>
      </c:pie3DChart>
    </c:plotArea>
    <c:plotVisOnly val="1"/>
  </c:chart>
  <c:externalData r:id="rId1"/>
</c:chartSpace>
</file>

<file path=ppt/charts/chart25.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pie3DChart>
        <c:varyColors val="1"/>
        <c:ser>
          <c:idx val="0"/>
          <c:order val="0"/>
          <c:explosion val="25"/>
          <c:dLbls>
            <c:showVal val="1"/>
            <c:showCatName val="1"/>
          </c:dLbls>
          <c:cat>
            <c:strRef>
              <c:f>'Part C '!$AE$3:$AE$5</c:f>
              <c:strCache>
                <c:ptCount val="3"/>
                <c:pt idx="0">
                  <c:v>Yes </c:v>
                </c:pt>
                <c:pt idx="1">
                  <c:v>No </c:v>
                </c:pt>
                <c:pt idx="2">
                  <c:v>I don’t know </c:v>
                </c:pt>
              </c:strCache>
            </c:strRef>
          </c:cat>
          <c:val>
            <c:numRef>
              <c:f>'Part C '!$AF$3:$AF$5</c:f>
              <c:numCache>
                <c:formatCode>0%</c:formatCode>
                <c:ptCount val="3"/>
                <c:pt idx="0">
                  <c:v>4.6728971962616828E-2</c:v>
                </c:pt>
                <c:pt idx="1">
                  <c:v>0.85046728971962593</c:v>
                </c:pt>
                <c:pt idx="2">
                  <c:v>0.10280373831775701</c:v>
                </c:pt>
              </c:numCache>
            </c:numRef>
          </c:val>
        </c:ser>
        <c:dLbls>
          <c:showVal val="1"/>
          <c:showCatName val="1"/>
        </c:dLbls>
      </c:pie3DChart>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perspective val="30"/>
    </c:view3D>
    <c:plotArea>
      <c:layout/>
      <c:pie3DChart>
        <c:varyColors val="1"/>
        <c:ser>
          <c:idx val="0"/>
          <c:order val="0"/>
          <c:explosion val="25"/>
          <c:dLbls>
            <c:txPr>
              <a:bodyPr/>
              <a:lstStyle/>
              <a:p>
                <a:pPr>
                  <a:defRPr b="1">
                    <a:latin typeface="Times New Roman" pitchFamily="18" charset="0"/>
                    <a:cs typeface="Times New Roman" pitchFamily="18" charset="0"/>
                  </a:defRPr>
                </a:pPr>
                <a:endParaRPr lang="en-US"/>
              </a:p>
            </c:txPr>
            <c:showCatName val="1"/>
            <c:showPercent val="1"/>
          </c:dLbls>
          <c:cat>
            <c:strRef>
              <c:f>ورقة1!$B$3:$B$9</c:f>
              <c:strCache>
                <c:ptCount val="7"/>
                <c:pt idx="0">
                  <c:v>Information technology </c:v>
                </c:pt>
                <c:pt idx="1">
                  <c:v>renewable energy </c:v>
                </c:pt>
                <c:pt idx="2">
                  <c:v>environmental technology </c:v>
                </c:pt>
                <c:pt idx="3">
                  <c:v>computing and electronics </c:v>
                </c:pt>
                <c:pt idx="4">
                  <c:v>chemicals and chemical technology </c:v>
                </c:pt>
                <c:pt idx="5">
                  <c:v>biotechnology and pharmaceuticals </c:v>
                </c:pt>
                <c:pt idx="6">
                  <c:v>nanotechnology </c:v>
                </c:pt>
              </c:strCache>
            </c:strRef>
          </c:cat>
          <c:val>
            <c:numRef>
              <c:f>ورقة1!$C$3:$C$9</c:f>
              <c:numCache>
                <c:formatCode>0%</c:formatCode>
                <c:ptCount val="7"/>
                <c:pt idx="0">
                  <c:v>0.17600000000000002</c:v>
                </c:pt>
                <c:pt idx="1">
                  <c:v>0.16</c:v>
                </c:pt>
                <c:pt idx="2">
                  <c:v>0.13600000000000001</c:v>
                </c:pt>
                <c:pt idx="3">
                  <c:v>0.10400000000000001</c:v>
                </c:pt>
                <c:pt idx="4">
                  <c:v>8.8000000000000023E-2</c:v>
                </c:pt>
                <c:pt idx="5">
                  <c:v>8.0000000000000016E-2</c:v>
                </c:pt>
                <c:pt idx="6">
                  <c:v>6.4000000000000015E-2</c:v>
                </c:pt>
              </c:numCache>
            </c:numRef>
          </c:val>
        </c:ser>
        <c:dLbls>
          <c:showCatName val="1"/>
          <c:showPercent val="1"/>
        </c:dLbls>
      </c:pie3DChart>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pie3DChart>
        <c:varyColors val="1"/>
        <c:ser>
          <c:idx val="0"/>
          <c:order val="0"/>
          <c:explosion val="25"/>
          <c:dLbls>
            <c:showVal val="1"/>
            <c:showCatName val="1"/>
          </c:dLbls>
          <c:cat>
            <c:strRef>
              <c:f>ورقة1!$B$38:$B$43</c:f>
              <c:strCache>
                <c:ptCount val="6"/>
                <c:pt idx="0">
                  <c:v>under 25</c:v>
                </c:pt>
                <c:pt idx="1">
                  <c:v>25-29</c:v>
                </c:pt>
                <c:pt idx="2">
                  <c:v>30-39</c:v>
                </c:pt>
                <c:pt idx="3">
                  <c:v>40-49</c:v>
                </c:pt>
                <c:pt idx="4">
                  <c:v>50-59</c:v>
                </c:pt>
                <c:pt idx="5">
                  <c:v>60+</c:v>
                </c:pt>
              </c:strCache>
            </c:strRef>
          </c:cat>
          <c:val>
            <c:numRef>
              <c:f>ورقة1!$C$38:$C$43</c:f>
              <c:numCache>
                <c:formatCode>0%</c:formatCode>
                <c:ptCount val="6"/>
                <c:pt idx="0">
                  <c:v>8.333333333333335E-3</c:v>
                </c:pt>
                <c:pt idx="1">
                  <c:v>0.05</c:v>
                </c:pt>
                <c:pt idx="2">
                  <c:v>0.30000000000000004</c:v>
                </c:pt>
                <c:pt idx="3">
                  <c:v>0.27500000000000002</c:v>
                </c:pt>
                <c:pt idx="4">
                  <c:v>0.18333333333333338</c:v>
                </c:pt>
                <c:pt idx="5">
                  <c:v>4.1666666666666664E-2</c:v>
                </c:pt>
              </c:numCache>
            </c:numRef>
          </c:val>
        </c:ser>
        <c:dLbls>
          <c:showVal val="1"/>
          <c:showCatName val="1"/>
        </c:dLbls>
      </c:pie3DChart>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view3D>
      <c:rotX val="50"/>
      <c:perspective val="10"/>
    </c:view3D>
    <c:plotArea>
      <c:layout>
        <c:manualLayout>
          <c:layoutTarget val="inner"/>
          <c:xMode val="edge"/>
          <c:yMode val="edge"/>
          <c:x val="5.5543405973341592E-3"/>
          <c:y val="4.6626984126984128E-2"/>
          <c:w val="0.96300693395792825"/>
          <c:h val="0.93055555555555558"/>
        </c:manualLayout>
      </c:layout>
      <c:pie3DChart>
        <c:varyColors val="1"/>
        <c:ser>
          <c:idx val="0"/>
          <c:order val="0"/>
          <c:explosion val="25"/>
          <c:dLbls>
            <c:showVal val="1"/>
            <c:showCatName val="1"/>
            <c:showLeaderLines val="1"/>
          </c:dLbls>
          <c:cat>
            <c:strRef>
              <c:f>'Analysis (general information)'!$H$4:$H$6</c:f>
              <c:strCache>
                <c:ptCount val="3"/>
                <c:pt idx="0">
                  <c:v>Male</c:v>
                </c:pt>
                <c:pt idx="1">
                  <c:v>Female</c:v>
                </c:pt>
                <c:pt idx="2">
                  <c:v>No response</c:v>
                </c:pt>
              </c:strCache>
            </c:strRef>
          </c:cat>
          <c:val>
            <c:numRef>
              <c:f>'Analysis (general information)'!$J$4:$J$6</c:f>
              <c:numCache>
                <c:formatCode>0%</c:formatCode>
                <c:ptCount val="3"/>
                <c:pt idx="0">
                  <c:v>0.6638655462184877</c:v>
                </c:pt>
                <c:pt idx="1">
                  <c:v>0.20168067226890754</c:v>
                </c:pt>
                <c:pt idx="2">
                  <c:v>0.13445378151260506</c:v>
                </c:pt>
              </c:numCache>
            </c:numRef>
          </c:val>
        </c:ser>
      </c:pie3DChart>
    </c:plotArea>
    <c:plotVisOnly val="1"/>
    <c:dispBlanksAs val="zero"/>
  </c:chart>
  <c:spPr>
    <a:noFill/>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40"/>
      <c:perspective val="30"/>
    </c:view3D>
    <c:plotArea>
      <c:layout/>
      <c:pie3DChart>
        <c:varyColors val="1"/>
        <c:ser>
          <c:idx val="0"/>
          <c:order val="0"/>
          <c:tx>
            <c:strRef>
              <c:f>'Part B'!$B$3</c:f>
              <c:strCache>
                <c:ptCount val="1"/>
                <c:pt idx="0">
                  <c:v>1. contact initiation </c:v>
                </c:pt>
              </c:strCache>
            </c:strRef>
          </c:tx>
          <c:explosion val="25"/>
          <c:dLbls>
            <c:showVal val="1"/>
            <c:showCatName val="1"/>
          </c:dLbls>
          <c:cat>
            <c:strRef>
              <c:f>'Part B'!$B$4:$B$5</c:f>
              <c:strCache>
                <c:ptCount val="2"/>
                <c:pt idx="0">
                  <c:v> first contact initiated by the researcher </c:v>
                </c:pt>
                <c:pt idx="1">
                  <c:v>first contact initiated by the industry </c:v>
                </c:pt>
              </c:strCache>
            </c:strRef>
          </c:cat>
          <c:val>
            <c:numRef>
              <c:f>'Part B'!$C$4:$C$5</c:f>
              <c:numCache>
                <c:formatCode>0%</c:formatCode>
                <c:ptCount val="2"/>
                <c:pt idx="0">
                  <c:v>0.81034482758620685</c:v>
                </c:pt>
                <c:pt idx="1">
                  <c:v>0.18965517241379309</c:v>
                </c:pt>
              </c:numCache>
            </c:numRef>
          </c:val>
        </c:ser>
        <c:dLbls>
          <c:showVal val="1"/>
          <c:showCatName val="1"/>
        </c:dLbls>
      </c:pie3DChart>
    </c:plotArea>
    <c:plotVisOnly val="1"/>
    <c:dispBlanksAs val="zero"/>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40"/>
      <c:perspective val="30"/>
    </c:view3D>
    <c:plotArea>
      <c:layout/>
      <c:pie3DChart>
        <c:varyColors val="1"/>
        <c:ser>
          <c:idx val="0"/>
          <c:order val="0"/>
          <c:tx>
            <c:strRef>
              <c:f>'Part B'!$H$3</c:f>
              <c:strCache>
                <c:ptCount val="1"/>
                <c:pt idx="0">
                  <c:v>2. Number of projects (private sector)</c:v>
                </c:pt>
              </c:strCache>
            </c:strRef>
          </c:tx>
          <c:explosion val="25"/>
          <c:dLbls>
            <c:showVal val="1"/>
            <c:showCatName val="1"/>
          </c:dLbls>
          <c:cat>
            <c:strRef>
              <c:f>'Part B'!$I$4:$I$11</c:f>
              <c:strCache>
                <c:ptCount val="8"/>
                <c:pt idx="0">
                  <c:v>1</c:v>
                </c:pt>
                <c:pt idx="1">
                  <c:v>2</c:v>
                </c:pt>
                <c:pt idx="2">
                  <c:v>3</c:v>
                </c:pt>
                <c:pt idx="3">
                  <c:v>4</c:v>
                </c:pt>
                <c:pt idx="4">
                  <c:v>5</c:v>
                </c:pt>
                <c:pt idx="5">
                  <c:v>6</c:v>
                </c:pt>
                <c:pt idx="6">
                  <c:v>7</c:v>
                </c:pt>
                <c:pt idx="7">
                  <c:v>&gt;7</c:v>
                </c:pt>
              </c:strCache>
            </c:strRef>
          </c:cat>
          <c:val>
            <c:numRef>
              <c:f>'Part B'!$K$4:$K$11</c:f>
              <c:numCache>
                <c:formatCode>0%</c:formatCode>
                <c:ptCount val="8"/>
                <c:pt idx="0">
                  <c:v>0.31578947368421062</c:v>
                </c:pt>
                <c:pt idx="1">
                  <c:v>0.19298245614035092</c:v>
                </c:pt>
                <c:pt idx="2">
                  <c:v>0.17543859649122812</c:v>
                </c:pt>
                <c:pt idx="3">
                  <c:v>0.10526315789473685</c:v>
                </c:pt>
                <c:pt idx="4">
                  <c:v>5.2631578947368425E-2</c:v>
                </c:pt>
                <c:pt idx="5">
                  <c:v>1.7543859649122813E-2</c:v>
                </c:pt>
                <c:pt idx="6">
                  <c:v>1.7543859649122813E-2</c:v>
                </c:pt>
                <c:pt idx="7">
                  <c:v>0.12280701754385964</c:v>
                </c:pt>
              </c:numCache>
            </c:numRef>
          </c:val>
        </c:ser>
        <c:dLbls>
          <c:showVal val="1"/>
          <c:showCatName val="1"/>
        </c:dLbls>
      </c:pie3DChart>
    </c:plotArea>
    <c:plotVisOnly val="1"/>
    <c:dispBlanksAs val="zero"/>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pie3DChart>
        <c:varyColors val="1"/>
        <c:ser>
          <c:idx val="0"/>
          <c:order val="0"/>
          <c:explosion val="25"/>
          <c:dLbls>
            <c:showVal val="1"/>
            <c:showCatName val="1"/>
          </c:dLbls>
          <c:cat>
            <c:strRef>
              <c:f>'Part B'!$B$31:$B$35</c:f>
              <c:strCache>
                <c:ptCount val="5"/>
                <c:pt idx="0">
                  <c:v>No funds received </c:v>
                </c:pt>
                <c:pt idx="1">
                  <c:v>Less than 1000</c:v>
                </c:pt>
                <c:pt idx="2">
                  <c:v>1000 - 5000</c:v>
                </c:pt>
                <c:pt idx="3">
                  <c:v>5000 - 10000</c:v>
                </c:pt>
                <c:pt idx="4">
                  <c:v>&gt; 10000</c:v>
                </c:pt>
              </c:strCache>
            </c:strRef>
          </c:cat>
          <c:val>
            <c:numRef>
              <c:f>'Part B'!$C$31:$C$35</c:f>
              <c:numCache>
                <c:formatCode>0%</c:formatCode>
                <c:ptCount val="5"/>
                <c:pt idx="0">
                  <c:v>0.17647058823529416</c:v>
                </c:pt>
                <c:pt idx="1">
                  <c:v>0.29411764705882359</c:v>
                </c:pt>
                <c:pt idx="2">
                  <c:v>0.29411764705882359</c:v>
                </c:pt>
                <c:pt idx="3">
                  <c:v>2.9411764705882353E-2</c:v>
                </c:pt>
                <c:pt idx="4">
                  <c:v>0.20588235294117646</c:v>
                </c:pt>
              </c:numCache>
            </c:numRef>
          </c:val>
        </c:ser>
        <c:dLbls>
          <c:showVal val="1"/>
          <c:showCatName val="1"/>
        </c:dLbls>
      </c:pie3DChart>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view3D>
      <c:rotX val="30"/>
      <c:perspective val="30"/>
    </c:view3D>
    <c:plotArea>
      <c:layout/>
      <c:pie3DChart>
        <c:varyColors val="1"/>
        <c:ser>
          <c:idx val="0"/>
          <c:order val="0"/>
          <c:explosion val="25"/>
          <c:dLbls>
            <c:showVal val="1"/>
            <c:showCatName val="1"/>
          </c:dLbls>
          <c:cat>
            <c:strRef>
              <c:f>'Part B'!$I$31:$I$33</c:f>
              <c:strCache>
                <c:ptCount val="3"/>
                <c:pt idx="0">
                  <c:v>0-5</c:v>
                </c:pt>
                <c:pt idx="1">
                  <c:v>6-10</c:v>
                </c:pt>
                <c:pt idx="2">
                  <c:v>&gt;10</c:v>
                </c:pt>
              </c:strCache>
            </c:strRef>
          </c:cat>
          <c:val>
            <c:numRef>
              <c:f>'Part B'!$J$31:$J$33</c:f>
              <c:numCache>
                <c:formatCode>0%</c:formatCode>
                <c:ptCount val="3"/>
                <c:pt idx="0">
                  <c:v>0.85454545454545472</c:v>
                </c:pt>
                <c:pt idx="1">
                  <c:v>0.1090909090909091</c:v>
                </c:pt>
                <c:pt idx="2">
                  <c:v>3.6363636363636362E-2</c:v>
                </c:pt>
              </c:numCache>
            </c:numRef>
          </c:val>
        </c:ser>
        <c:dLbls>
          <c:showVal val="1"/>
          <c:showCatName val="1"/>
        </c:dLbls>
      </c:pie3DChart>
    </c:plotArea>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9BA01ED3-1F4F-44B8-A46F-219099350315}" type="datetimeFigureOut">
              <a:rPr lang="en-US" smtClean="0"/>
              <a:pPr/>
              <a:t>4/22/2016</a:t>
            </a:fld>
            <a:endParaRPr lang="en-US"/>
          </a:p>
        </p:txBody>
      </p:sp>
      <p:sp>
        <p:nvSpPr>
          <p:cNvPr id="20" name="عنصر نائب للتذييل 19"/>
          <p:cNvSpPr>
            <a:spLocks noGrp="1"/>
          </p:cNvSpPr>
          <p:nvPr>
            <p:ph type="ftr" sz="quarter" idx="11"/>
          </p:nvPr>
        </p:nvSpPr>
        <p:spPr/>
        <p:txBody>
          <a:bodyPr/>
          <a:lstStyle>
            <a:extLst/>
          </a:lstStyle>
          <a:p>
            <a:endParaRPr lang="en-US"/>
          </a:p>
        </p:txBody>
      </p:sp>
      <p:sp>
        <p:nvSpPr>
          <p:cNvPr id="10" name="عنصر نائب لرقم الشريحة 9"/>
          <p:cNvSpPr>
            <a:spLocks noGrp="1"/>
          </p:cNvSpPr>
          <p:nvPr>
            <p:ph type="sldNum" sz="quarter" idx="12"/>
          </p:nvPr>
        </p:nvSpPr>
        <p:spPr/>
        <p:txBody>
          <a:bodyPr/>
          <a:lstStyle>
            <a:extLst/>
          </a:lstStyle>
          <a:p>
            <a:fld id="{91A2731A-1364-44D6-99B7-D7615A116B7A}" type="slidenum">
              <a:rPr lang="en-US" smtClean="0"/>
              <a:pPr/>
              <a:t>‹#›</a:t>
            </a:fld>
            <a:endParaRPr lang="en-US"/>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BA01ED3-1F4F-44B8-A46F-219099350315}" type="datetimeFigureOut">
              <a:rPr lang="en-US" smtClean="0"/>
              <a:pPr/>
              <a:t>4/22/2016</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91A2731A-1364-44D6-99B7-D7615A116B7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BA01ED3-1F4F-44B8-A46F-219099350315}" type="datetimeFigureOut">
              <a:rPr lang="en-US" smtClean="0"/>
              <a:pPr/>
              <a:t>4/22/2016</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91A2731A-1364-44D6-99B7-D7615A116B7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BA01ED3-1F4F-44B8-A46F-219099350315}" type="datetimeFigureOut">
              <a:rPr lang="en-US" smtClean="0"/>
              <a:pPr/>
              <a:t>4/22/2016</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91A2731A-1364-44D6-99B7-D7615A116B7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9BA01ED3-1F4F-44B8-A46F-219099350315}" type="datetimeFigureOut">
              <a:rPr lang="en-US" smtClean="0"/>
              <a:pPr/>
              <a:t>4/22/2016</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91A2731A-1364-44D6-99B7-D7615A116B7A}" type="slidenum">
              <a:rPr lang="en-US" smtClean="0"/>
              <a:pPr/>
              <a:t>‹#›</a:t>
            </a:fld>
            <a:endParaRPr lang="en-US"/>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9BA01ED3-1F4F-44B8-A46F-219099350315}" type="datetimeFigureOut">
              <a:rPr lang="en-US" smtClean="0"/>
              <a:pPr/>
              <a:t>4/22/2016</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91A2731A-1364-44D6-99B7-D7615A116B7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9BA01ED3-1F4F-44B8-A46F-219099350315}" type="datetimeFigureOut">
              <a:rPr lang="en-US" smtClean="0"/>
              <a:pPr/>
              <a:t>4/22/2016</a:t>
            </a:fld>
            <a:endParaRPr lang="en-US"/>
          </a:p>
        </p:txBody>
      </p:sp>
      <p:sp>
        <p:nvSpPr>
          <p:cNvPr id="8" name="عنصر نائب للتذييل 7"/>
          <p:cNvSpPr>
            <a:spLocks noGrp="1"/>
          </p:cNvSpPr>
          <p:nvPr>
            <p:ph type="ftr" sz="quarter" idx="11"/>
          </p:nvPr>
        </p:nvSpPr>
        <p:spPr/>
        <p:txBody>
          <a:bodyPr/>
          <a:lstStyle>
            <a:extLst/>
          </a:lstStyle>
          <a:p>
            <a:endParaRPr lang="en-US"/>
          </a:p>
        </p:txBody>
      </p:sp>
      <p:sp>
        <p:nvSpPr>
          <p:cNvPr id="9" name="عنصر نائب لرقم الشريحة 8"/>
          <p:cNvSpPr>
            <a:spLocks noGrp="1"/>
          </p:cNvSpPr>
          <p:nvPr>
            <p:ph type="sldNum" sz="quarter" idx="12"/>
          </p:nvPr>
        </p:nvSpPr>
        <p:spPr/>
        <p:txBody>
          <a:bodyPr/>
          <a:lstStyle>
            <a:extLst/>
          </a:lstStyle>
          <a:p>
            <a:fld id="{91A2731A-1364-44D6-99B7-D7615A116B7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9BA01ED3-1F4F-44B8-A46F-219099350315}" type="datetimeFigureOut">
              <a:rPr lang="en-US" smtClean="0"/>
              <a:pPr/>
              <a:t>4/22/2016</a:t>
            </a:fld>
            <a:endParaRPr lang="en-US"/>
          </a:p>
        </p:txBody>
      </p:sp>
      <p:sp>
        <p:nvSpPr>
          <p:cNvPr id="4" name="عنصر نائب للتذييل 3"/>
          <p:cNvSpPr>
            <a:spLocks noGrp="1"/>
          </p:cNvSpPr>
          <p:nvPr>
            <p:ph type="ftr" sz="quarter" idx="11"/>
          </p:nvPr>
        </p:nvSpPr>
        <p:spPr/>
        <p:txBody>
          <a:bodyPr/>
          <a:lstStyle>
            <a:extLst/>
          </a:lstStyle>
          <a:p>
            <a:endParaRPr lang="en-US"/>
          </a:p>
        </p:txBody>
      </p:sp>
      <p:sp>
        <p:nvSpPr>
          <p:cNvPr id="5" name="عنصر نائب لرقم الشريحة 4"/>
          <p:cNvSpPr>
            <a:spLocks noGrp="1"/>
          </p:cNvSpPr>
          <p:nvPr>
            <p:ph type="sldNum" sz="quarter" idx="12"/>
          </p:nvPr>
        </p:nvSpPr>
        <p:spPr/>
        <p:txBody>
          <a:bodyPr/>
          <a:lstStyle>
            <a:extLst/>
          </a:lstStyle>
          <a:p>
            <a:fld id="{91A2731A-1364-44D6-99B7-D7615A116B7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9BA01ED3-1F4F-44B8-A46F-219099350315}" type="datetimeFigureOut">
              <a:rPr lang="en-US" smtClean="0"/>
              <a:pPr/>
              <a:t>4/22/2016</a:t>
            </a:fld>
            <a:endParaRPr lang="en-US"/>
          </a:p>
        </p:txBody>
      </p:sp>
      <p:sp>
        <p:nvSpPr>
          <p:cNvPr id="3" name="عنصر نائب للتذييل 2"/>
          <p:cNvSpPr>
            <a:spLocks noGrp="1"/>
          </p:cNvSpPr>
          <p:nvPr>
            <p:ph type="ftr" sz="quarter" idx="11"/>
          </p:nvPr>
        </p:nvSpPr>
        <p:spPr/>
        <p:txBody>
          <a:bodyPr/>
          <a:lstStyle>
            <a:extLst/>
          </a:lstStyle>
          <a:p>
            <a:endParaRPr lang="en-US"/>
          </a:p>
        </p:txBody>
      </p:sp>
      <p:sp>
        <p:nvSpPr>
          <p:cNvPr id="4" name="عنصر نائب لرقم الشريحة 3"/>
          <p:cNvSpPr>
            <a:spLocks noGrp="1"/>
          </p:cNvSpPr>
          <p:nvPr>
            <p:ph type="sldNum" sz="quarter" idx="12"/>
          </p:nvPr>
        </p:nvSpPr>
        <p:spPr/>
        <p:txBody>
          <a:bodyPr/>
          <a:lstStyle>
            <a:extLst/>
          </a:lstStyle>
          <a:p>
            <a:fld id="{91A2731A-1364-44D6-99B7-D7615A116B7A}" type="slidenum">
              <a:rPr lang="en-US" smtClean="0"/>
              <a:pPr/>
              <a:t>‹#›</a:t>
            </a:fld>
            <a:endParaRPr lang="en-US"/>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9BA01ED3-1F4F-44B8-A46F-219099350315}" type="datetimeFigureOut">
              <a:rPr lang="en-US" smtClean="0"/>
              <a:pPr/>
              <a:t>4/22/2016</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91A2731A-1364-44D6-99B7-D7615A116B7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9BA01ED3-1F4F-44B8-A46F-219099350315}" type="datetimeFigureOut">
              <a:rPr lang="en-US" smtClean="0"/>
              <a:pPr/>
              <a:t>4/22/2016</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91A2731A-1364-44D6-99B7-D7615A116B7A}" type="slidenum">
              <a:rPr lang="en-US" smtClean="0"/>
              <a:pPr/>
              <a:t>‹#›</a:t>
            </a:fld>
            <a:endParaRPr lang="en-US"/>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BA01ED3-1F4F-44B8-A46F-219099350315}" type="datetimeFigureOut">
              <a:rPr lang="en-US" smtClean="0"/>
              <a:pPr/>
              <a:t>4/22/2016</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1A2731A-1364-44D6-99B7-D7615A116B7A}" type="slidenum">
              <a:rPr lang="en-US" smtClean="0"/>
              <a:pPr/>
              <a:t>‹#›</a:t>
            </a:fld>
            <a:endParaRPr lang="en-US"/>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19.xml"/><Relationship Id="rId7" Type="http://schemas.openxmlformats.org/officeDocument/2006/relationships/chart" Target="../charts/chart23.xml"/><Relationship Id="rId2" Type="http://schemas.openxmlformats.org/officeDocument/2006/relationships/chart" Target="../charts/chart18.xml"/><Relationship Id="rId1" Type="http://schemas.openxmlformats.org/officeDocument/2006/relationships/slideLayout" Target="../slideLayouts/slideLayout6.xml"/><Relationship Id="rId6" Type="http://schemas.openxmlformats.org/officeDocument/2006/relationships/chart" Target="../charts/chart22.xml"/><Relationship Id="rId5" Type="http://schemas.openxmlformats.org/officeDocument/2006/relationships/chart" Target="../charts/chart21.xml"/><Relationship Id="rId4" Type="http://schemas.openxmlformats.org/officeDocument/2006/relationships/chart" Target="../charts/chart20.xml"/></Relationships>
</file>

<file path=ppt/slides/_rels/slide12.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chart" Target="../charts/chart2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6.xml"/><Relationship Id="rId4" Type="http://schemas.openxmlformats.org/officeDocument/2006/relationships/chart" Target="../charts/chart11.xml"/></Relationships>
</file>

<file path=ppt/slides/_rels/slide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19200" y="152400"/>
            <a:ext cx="7467600" cy="762000"/>
          </a:xfrm>
        </p:spPr>
        <p:txBody>
          <a:bodyPr/>
          <a:lstStyle/>
          <a:p>
            <a:r>
              <a:rPr lang="en-US" dirty="0" smtClean="0"/>
              <a:t>Part 1: General Information </a:t>
            </a:r>
            <a:endParaRPr lang="en-US" dirty="0"/>
          </a:p>
        </p:txBody>
      </p:sp>
      <p:graphicFrame>
        <p:nvGraphicFramePr>
          <p:cNvPr id="7" name="Chart 1"/>
          <p:cNvGraphicFramePr>
            <a:graphicFrameLocks noGrp="1"/>
          </p:cNvGraphicFramePr>
          <p:nvPr>
            <p:ph sz="half" idx="2"/>
          </p:nvPr>
        </p:nvGraphicFramePr>
        <p:xfrm>
          <a:off x="5257800" y="1447800"/>
          <a:ext cx="3657600" cy="4572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مخطط 11"/>
          <p:cNvGraphicFramePr/>
          <p:nvPr/>
        </p:nvGraphicFramePr>
        <p:xfrm>
          <a:off x="1143000" y="1981200"/>
          <a:ext cx="42672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14" name="مربع نص 13"/>
          <p:cNvSpPr txBox="1"/>
          <p:nvPr/>
        </p:nvSpPr>
        <p:spPr>
          <a:xfrm>
            <a:off x="1905000" y="1447800"/>
            <a:ext cx="2553904" cy="369332"/>
          </a:xfrm>
          <a:prstGeom prst="rect">
            <a:avLst/>
          </a:prstGeom>
          <a:noFill/>
        </p:spPr>
        <p:txBody>
          <a:bodyPr wrap="none" rtlCol="0">
            <a:spAutoFit/>
          </a:bodyPr>
          <a:lstStyle/>
          <a:p>
            <a:r>
              <a:rPr lang="en-US" u="sng" dirty="0" smtClean="0"/>
              <a:t>Participating Universities </a:t>
            </a:r>
            <a:endParaRPr lang="en-US" u="sng" dirty="0"/>
          </a:p>
        </p:txBody>
      </p:sp>
      <p:sp>
        <p:nvSpPr>
          <p:cNvPr id="15" name="مربع نص 14"/>
          <p:cNvSpPr txBox="1"/>
          <p:nvPr/>
        </p:nvSpPr>
        <p:spPr>
          <a:xfrm>
            <a:off x="5715000" y="1524000"/>
            <a:ext cx="2755691" cy="369332"/>
          </a:xfrm>
          <a:prstGeom prst="rect">
            <a:avLst/>
          </a:prstGeom>
          <a:noFill/>
        </p:spPr>
        <p:txBody>
          <a:bodyPr wrap="none" rtlCol="0">
            <a:spAutoFit/>
          </a:bodyPr>
          <a:lstStyle/>
          <a:p>
            <a:r>
              <a:rPr lang="en-US" u="sng" dirty="0" smtClean="0"/>
              <a:t>Participants academic ranks</a:t>
            </a:r>
            <a:endParaRPr lang="en-US" u="sn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مخطط 2"/>
          <p:cNvGraphicFramePr/>
          <p:nvPr/>
        </p:nvGraphicFramePr>
        <p:xfrm>
          <a:off x="1371600" y="1600200"/>
          <a:ext cx="4200525" cy="28860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جدول 3"/>
          <p:cNvGraphicFramePr>
            <a:graphicFrameLocks noGrp="1"/>
          </p:cNvGraphicFramePr>
          <p:nvPr/>
        </p:nvGraphicFramePr>
        <p:xfrm>
          <a:off x="1447800" y="1143000"/>
          <a:ext cx="3810000" cy="731520"/>
        </p:xfrm>
        <a:graphic>
          <a:graphicData uri="http://schemas.openxmlformats.org/drawingml/2006/table">
            <a:tbl>
              <a:tblPr/>
              <a:tblGrid>
                <a:gridCol w="3810000"/>
              </a:tblGrid>
              <a:tr h="161925">
                <a:tc>
                  <a:txBody>
                    <a:bodyPr/>
                    <a:lstStyle/>
                    <a:p>
                      <a:pPr algn="l" fontAlgn="b"/>
                      <a:r>
                        <a:rPr lang="en-US" sz="1600" b="0" i="0" u="none" strike="noStrike" dirty="0">
                          <a:solidFill>
                            <a:srgbClr val="000000"/>
                          </a:solidFill>
                          <a:latin typeface="Arial"/>
                        </a:rPr>
                        <a:t>Does your university have a specialized center for establishing university-industry partnerships?</a:t>
                      </a:r>
                    </a:p>
                  </a:txBody>
                  <a:tcPr marL="0" marR="0" marT="0" marB="0" anchor="b">
                    <a:lnL>
                      <a:noFill/>
                    </a:lnL>
                    <a:lnR>
                      <a:noFill/>
                    </a:lnR>
                    <a:lnT>
                      <a:noFill/>
                    </a:lnT>
                    <a:lnB>
                      <a:noFill/>
                    </a:lnB>
                  </a:tcPr>
                </a:tc>
              </a:tr>
            </a:tbl>
          </a:graphicData>
        </a:graphic>
      </p:graphicFrame>
      <p:graphicFrame>
        <p:nvGraphicFramePr>
          <p:cNvPr id="5" name="مخطط 4"/>
          <p:cNvGraphicFramePr/>
          <p:nvPr/>
        </p:nvGraphicFramePr>
        <p:xfrm>
          <a:off x="4419600" y="39624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جدول 5"/>
          <p:cNvGraphicFramePr>
            <a:graphicFrameLocks noGrp="1"/>
          </p:cNvGraphicFramePr>
          <p:nvPr/>
        </p:nvGraphicFramePr>
        <p:xfrm>
          <a:off x="1371600" y="4876800"/>
          <a:ext cx="3505200" cy="975360"/>
        </p:xfrm>
        <a:graphic>
          <a:graphicData uri="http://schemas.openxmlformats.org/drawingml/2006/table">
            <a:tbl>
              <a:tblPr/>
              <a:tblGrid>
                <a:gridCol w="3505200"/>
              </a:tblGrid>
              <a:tr h="161925">
                <a:tc>
                  <a:txBody>
                    <a:bodyPr/>
                    <a:lstStyle/>
                    <a:p>
                      <a:pPr algn="l" fontAlgn="b"/>
                      <a:r>
                        <a:rPr lang="en-US" sz="1600" b="0" i="0" u="none" strike="noStrike" dirty="0">
                          <a:solidFill>
                            <a:srgbClr val="000000"/>
                          </a:solidFill>
                          <a:latin typeface="Arial"/>
                        </a:rPr>
                        <a:t>Would you support your university decision to establish a specialized center as a liaison between faculty members and the industry?</a:t>
                      </a:r>
                    </a:p>
                  </a:txBody>
                  <a:tcPr marL="0" marR="0" marT="0" marB="0" anchor="b">
                    <a:lnL>
                      <a:noFill/>
                    </a:lnL>
                    <a:lnR>
                      <a:noFill/>
                    </a:lnR>
                    <a:lnT>
                      <a:noFill/>
                    </a:lnT>
                    <a:lnB>
                      <a:noFill/>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438400" y="152400"/>
            <a:ext cx="4812792" cy="640080"/>
          </a:xfrm>
        </p:spPr>
        <p:txBody>
          <a:bodyPr>
            <a:normAutofit/>
          </a:bodyPr>
          <a:lstStyle/>
          <a:p>
            <a:pPr algn="ctr"/>
            <a:r>
              <a:rPr lang="en-US" sz="1800" dirty="0" smtClean="0"/>
              <a:t>What is preventing faculty from undertaking industrial projects?</a:t>
            </a:r>
            <a:endParaRPr lang="en-US" sz="1800" dirty="0"/>
          </a:p>
        </p:txBody>
      </p:sp>
      <p:sp>
        <p:nvSpPr>
          <p:cNvPr id="4" name="مستطيل 3"/>
          <p:cNvSpPr/>
          <p:nvPr/>
        </p:nvSpPr>
        <p:spPr>
          <a:xfrm>
            <a:off x="5562600" y="4495800"/>
            <a:ext cx="3200400" cy="400110"/>
          </a:xfrm>
          <a:prstGeom prst="rect">
            <a:avLst/>
          </a:prstGeom>
        </p:spPr>
        <p:txBody>
          <a:bodyPr wrap="square">
            <a:spAutoFit/>
          </a:bodyPr>
          <a:lstStyle/>
          <a:p>
            <a:pPr fontAlgn="b"/>
            <a:r>
              <a:rPr lang="en-US" sz="1000" b="1" dirty="0" smtClean="0">
                <a:solidFill>
                  <a:srgbClr val="000000"/>
                </a:solidFill>
                <a:latin typeface="Arial"/>
              </a:rPr>
              <a:t>not consider industrial collaboration as part of their job</a:t>
            </a:r>
            <a:endParaRPr lang="en-US" sz="1000" b="1" dirty="0">
              <a:solidFill>
                <a:srgbClr val="000000"/>
              </a:solidFill>
              <a:latin typeface="Arial"/>
            </a:endParaRPr>
          </a:p>
        </p:txBody>
      </p:sp>
      <p:sp>
        <p:nvSpPr>
          <p:cNvPr id="5" name="مستطيل 4"/>
          <p:cNvSpPr/>
          <p:nvPr/>
        </p:nvSpPr>
        <p:spPr>
          <a:xfrm>
            <a:off x="5105400" y="762000"/>
            <a:ext cx="3124200" cy="400110"/>
          </a:xfrm>
          <a:prstGeom prst="rect">
            <a:avLst/>
          </a:prstGeom>
        </p:spPr>
        <p:txBody>
          <a:bodyPr wrap="square">
            <a:spAutoFit/>
          </a:bodyPr>
          <a:lstStyle/>
          <a:p>
            <a:pPr fontAlgn="b"/>
            <a:r>
              <a:rPr lang="en-US" sz="1000" b="1" dirty="0" smtClean="0">
                <a:solidFill>
                  <a:srgbClr val="000000"/>
                </a:solidFill>
                <a:latin typeface="Arial"/>
              </a:rPr>
              <a:t>university does not have enough laboratory facilities</a:t>
            </a:r>
            <a:endParaRPr lang="en-US" sz="1000" b="1" dirty="0">
              <a:solidFill>
                <a:srgbClr val="000000"/>
              </a:solidFill>
              <a:latin typeface="Arial"/>
            </a:endParaRPr>
          </a:p>
        </p:txBody>
      </p:sp>
      <p:sp>
        <p:nvSpPr>
          <p:cNvPr id="6" name="مستطيل 5"/>
          <p:cNvSpPr/>
          <p:nvPr/>
        </p:nvSpPr>
        <p:spPr>
          <a:xfrm>
            <a:off x="1066800" y="762000"/>
            <a:ext cx="2563522" cy="246221"/>
          </a:xfrm>
          <a:prstGeom prst="rect">
            <a:avLst/>
          </a:prstGeom>
        </p:spPr>
        <p:txBody>
          <a:bodyPr wrap="none">
            <a:spAutoFit/>
          </a:bodyPr>
          <a:lstStyle/>
          <a:p>
            <a:pPr fontAlgn="b"/>
            <a:r>
              <a:rPr lang="en-US" sz="1000" b="1" u="sng" dirty="0" smtClean="0">
                <a:solidFill>
                  <a:srgbClr val="000000"/>
                </a:solidFill>
                <a:latin typeface="Arial"/>
              </a:rPr>
              <a:t>Teaching and other administrative load</a:t>
            </a:r>
            <a:endParaRPr lang="en-US" sz="1000" b="1" u="sng" dirty="0">
              <a:solidFill>
                <a:srgbClr val="000000"/>
              </a:solidFill>
              <a:latin typeface="Arial"/>
            </a:endParaRPr>
          </a:p>
        </p:txBody>
      </p:sp>
      <p:sp>
        <p:nvSpPr>
          <p:cNvPr id="7" name="مستطيل 6"/>
          <p:cNvSpPr/>
          <p:nvPr/>
        </p:nvSpPr>
        <p:spPr>
          <a:xfrm>
            <a:off x="1143000" y="2667000"/>
            <a:ext cx="2153154" cy="246221"/>
          </a:xfrm>
          <a:prstGeom prst="rect">
            <a:avLst/>
          </a:prstGeom>
        </p:spPr>
        <p:txBody>
          <a:bodyPr wrap="none">
            <a:spAutoFit/>
          </a:bodyPr>
          <a:lstStyle/>
          <a:p>
            <a:pPr fontAlgn="b"/>
            <a:r>
              <a:rPr lang="en-US" sz="1000" b="1" dirty="0" smtClean="0">
                <a:solidFill>
                  <a:srgbClr val="000000"/>
                </a:solidFill>
                <a:latin typeface="Arial"/>
              </a:rPr>
              <a:t>University's geographic location</a:t>
            </a:r>
            <a:endParaRPr lang="en-US" sz="1000" b="1" dirty="0">
              <a:solidFill>
                <a:srgbClr val="000000"/>
              </a:solidFill>
              <a:latin typeface="Arial"/>
            </a:endParaRPr>
          </a:p>
        </p:txBody>
      </p:sp>
      <p:sp>
        <p:nvSpPr>
          <p:cNvPr id="8" name="مستطيل 7"/>
          <p:cNvSpPr/>
          <p:nvPr/>
        </p:nvSpPr>
        <p:spPr>
          <a:xfrm>
            <a:off x="5105400" y="2819400"/>
            <a:ext cx="3810000" cy="400110"/>
          </a:xfrm>
          <a:prstGeom prst="rect">
            <a:avLst/>
          </a:prstGeom>
        </p:spPr>
        <p:txBody>
          <a:bodyPr wrap="square">
            <a:spAutoFit/>
          </a:bodyPr>
          <a:lstStyle/>
          <a:p>
            <a:pPr fontAlgn="b"/>
            <a:r>
              <a:rPr lang="en-US" sz="1000" b="1" dirty="0" smtClean="0">
                <a:solidFill>
                  <a:srgbClr val="000000"/>
                </a:solidFill>
                <a:latin typeface="Arial"/>
              </a:rPr>
              <a:t>No clear procedures to support Academia-Industry collaboration</a:t>
            </a:r>
            <a:endParaRPr lang="en-US" sz="1000" b="1" dirty="0">
              <a:solidFill>
                <a:srgbClr val="000000"/>
              </a:solidFill>
              <a:latin typeface="Arial"/>
            </a:endParaRPr>
          </a:p>
        </p:txBody>
      </p:sp>
      <p:sp>
        <p:nvSpPr>
          <p:cNvPr id="9" name="مستطيل 8"/>
          <p:cNvSpPr/>
          <p:nvPr/>
        </p:nvSpPr>
        <p:spPr>
          <a:xfrm>
            <a:off x="1143000" y="4495800"/>
            <a:ext cx="3810000" cy="400110"/>
          </a:xfrm>
          <a:prstGeom prst="rect">
            <a:avLst/>
          </a:prstGeom>
        </p:spPr>
        <p:txBody>
          <a:bodyPr wrap="square">
            <a:spAutoFit/>
          </a:bodyPr>
          <a:lstStyle/>
          <a:p>
            <a:pPr fontAlgn="b"/>
            <a:r>
              <a:rPr lang="en-US" sz="1000" b="1" dirty="0" smtClean="0">
                <a:solidFill>
                  <a:srgbClr val="000000"/>
                </a:solidFill>
                <a:latin typeface="Arial"/>
              </a:rPr>
              <a:t>Academics don’t feel confident to undertake industrial projects</a:t>
            </a:r>
            <a:endParaRPr lang="en-US" sz="1000" b="1" dirty="0">
              <a:solidFill>
                <a:srgbClr val="000000"/>
              </a:solidFill>
              <a:latin typeface="Arial"/>
            </a:endParaRPr>
          </a:p>
        </p:txBody>
      </p:sp>
      <p:graphicFrame>
        <p:nvGraphicFramePr>
          <p:cNvPr id="14" name="مخطط 13"/>
          <p:cNvGraphicFramePr/>
          <p:nvPr/>
        </p:nvGraphicFramePr>
        <p:xfrm>
          <a:off x="1143000" y="914400"/>
          <a:ext cx="2819400" cy="2133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مخطط 14"/>
          <p:cNvGraphicFramePr/>
          <p:nvPr/>
        </p:nvGraphicFramePr>
        <p:xfrm>
          <a:off x="5715000" y="4800600"/>
          <a:ext cx="2895600" cy="228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مخطط 15"/>
          <p:cNvGraphicFramePr/>
          <p:nvPr/>
        </p:nvGraphicFramePr>
        <p:xfrm>
          <a:off x="5105400" y="990600"/>
          <a:ext cx="3048000" cy="2057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مخطط 16"/>
          <p:cNvGraphicFramePr/>
          <p:nvPr/>
        </p:nvGraphicFramePr>
        <p:xfrm>
          <a:off x="1219200" y="2971800"/>
          <a:ext cx="2466975" cy="177641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8" name="مخطط 17"/>
          <p:cNvGraphicFramePr/>
          <p:nvPr/>
        </p:nvGraphicFramePr>
        <p:xfrm>
          <a:off x="5715000" y="3048000"/>
          <a:ext cx="2514600" cy="1600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9" name="مخطط 18"/>
          <p:cNvGraphicFramePr/>
          <p:nvPr/>
        </p:nvGraphicFramePr>
        <p:xfrm>
          <a:off x="1219200" y="4776787"/>
          <a:ext cx="3048000" cy="2081213"/>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مخطط 2"/>
          <p:cNvGraphicFramePr/>
          <p:nvPr/>
        </p:nvGraphicFramePr>
        <p:xfrm>
          <a:off x="1066800" y="1447800"/>
          <a:ext cx="3762375" cy="2362200"/>
        </p:xfrm>
        <a:graphic>
          <a:graphicData uri="http://schemas.openxmlformats.org/drawingml/2006/chart">
            <c:chart xmlns:c="http://schemas.openxmlformats.org/drawingml/2006/chart" xmlns:r="http://schemas.openxmlformats.org/officeDocument/2006/relationships" r:id="rId2"/>
          </a:graphicData>
        </a:graphic>
      </p:graphicFrame>
      <p:sp>
        <p:nvSpPr>
          <p:cNvPr id="4" name="مستطيل 3"/>
          <p:cNvSpPr/>
          <p:nvPr/>
        </p:nvSpPr>
        <p:spPr>
          <a:xfrm>
            <a:off x="1066800" y="914400"/>
            <a:ext cx="4572000" cy="646331"/>
          </a:xfrm>
          <a:prstGeom prst="rect">
            <a:avLst/>
          </a:prstGeom>
        </p:spPr>
        <p:txBody>
          <a:bodyPr>
            <a:spAutoFit/>
          </a:bodyPr>
          <a:lstStyle/>
          <a:p>
            <a:r>
              <a:rPr lang="en-US" dirty="0" smtClean="0"/>
              <a:t>Does your university involve staff from the industry in teaching programs' courses?</a:t>
            </a:r>
            <a:endParaRPr lang="en-US" dirty="0"/>
          </a:p>
        </p:txBody>
      </p:sp>
      <p:graphicFrame>
        <p:nvGraphicFramePr>
          <p:cNvPr id="5" name="مخطط 4"/>
          <p:cNvGraphicFramePr/>
          <p:nvPr/>
        </p:nvGraphicFramePr>
        <p:xfrm>
          <a:off x="4114800" y="3962400"/>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6" name="مستطيل 5"/>
          <p:cNvSpPr/>
          <p:nvPr/>
        </p:nvSpPr>
        <p:spPr>
          <a:xfrm>
            <a:off x="4191000" y="3048000"/>
            <a:ext cx="4572000" cy="923330"/>
          </a:xfrm>
          <a:prstGeom prst="rect">
            <a:avLst/>
          </a:prstGeom>
        </p:spPr>
        <p:txBody>
          <a:bodyPr>
            <a:spAutoFit/>
          </a:bodyPr>
          <a:lstStyle/>
          <a:p>
            <a:r>
              <a:rPr lang="en-US" dirty="0" smtClean="0"/>
              <a:t>Does your university make it obligatory for faculty to undertake a certain amount of work with industry as part of their job?</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Notes and suggestions by participants</a:t>
            </a:r>
            <a:endParaRPr lang="en-US" dirty="0"/>
          </a:p>
        </p:txBody>
      </p:sp>
      <p:sp>
        <p:nvSpPr>
          <p:cNvPr id="3" name="مستطيل 2"/>
          <p:cNvSpPr/>
          <p:nvPr/>
        </p:nvSpPr>
        <p:spPr>
          <a:xfrm>
            <a:off x="1371600" y="1600200"/>
            <a:ext cx="7315200" cy="646331"/>
          </a:xfrm>
          <a:prstGeom prst="rect">
            <a:avLst/>
          </a:prstGeom>
        </p:spPr>
        <p:txBody>
          <a:bodyPr wrap="square">
            <a:spAutoFit/>
          </a:bodyPr>
          <a:lstStyle/>
          <a:p>
            <a:pPr>
              <a:buFont typeface="Wingdings" pitchFamily="2" charset="2"/>
              <a:buChar char="Ø"/>
            </a:pPr>
            <a:r>
              <a:rPr lang="en-US" dirty="0" err="1" smtClean="0"/>
              <a:t>i</a:t>
            </a:r>
            <a:r>
              <a:rPr lang="en-US" dirty="0" smtClean="0"/>
              <a:t> hope the process to get a fund from the industry will not talk light years to qualify and take place</a:t>
            </a:r>
            <a:endParaRPr lang="en-US" dirty="0"/>
          </a:p>
        </p:txBody>
      </p:sp>
      <p:sp>
        <p:nvSpPr>
          <p:cNvPr id="4" name="مستطيل 3"/>
          <p:cNvSpPr/>
          <p:nvPr/>
        </p:nvSpPr>
        <p:spPr>
          <a:xfrm>
            <a:off x="1371600" y="2438400"/>
            <a:ext cx="7086600" cy="1200329"/>
          </a:xfrm>
          <a:prstGeom prst="rect">
            <a:avLst/>
          </a:prstGeom>
        </p:spPr>
        <p:txBody>
          <a:bodyPr wrap="square">
            <a:spAutoFit/>
          </a:bodyPr>
          <a:lstStyle/>
          <a:p>
            <a:pPr>
              <a:buFont typeface="Wingdings" pitchFamily="2" charset="2"/>
              <a:buChar char="Ø"/>
            </a:pPr>
            <a:r>
              <a:rPr lang="en-US" dirty="0" smtClean="0"/>
              <a:t>I would suggest to investigate the effect of industrial partnership on potential conduct of academic research, publications, data sharing and processing, and conflicts of interests. </a:t>
            </a:r>
          </a:p>
          <a:p>
            <a:r>
              <a:rPr lang="en-US" dirty="0" smtClean="0"/>
              <a:t>Overall, this is a good questionnaire..Good luck!</a:t>
            </a:r>
            <a:endParaRPr lang="en-US" dirty="0"/>
          </a:p>
        </p:txBody>
      </p:sp>
      <p:sp>
        <p:nvSpPr>
          <p:cNvPr id="5" name="مستطيل 4"/>
          <p:cNvSpPr/>
          <p:nvPr/>
        </p:nvSpPr>
        <p:spPr>
          <a:xfrm>
            <a:off x="1447800" y="3733800"/>
            <a:ext cx="6781800" cy="646331"/>
          </a:xfrm>
          <a:prstGeom prst="rect">
            <a:avLst/>
          </a:prstGeom>
        </p:spPr>
        <p:txBody>
          <a:bodyPr wrap="square">
            <a:spAutoFit/>
          </a:bodyPr>
          <a:lstStyle/>
          <a:p>
            <a:pPr>
              <a:buFont typeface="Wingdings" pitchFamily="2" charset="2"/>
              <a:buChar char="Ø"/>
            </a:pPr>
            <a:r>
              <a:rPr lang="en-US" dirty="0" smtClean="0"/>
              <a:t>I suggest to increase the awareness of such ideas at local level inside faulty via small workshop, posters, group discussions.</a:t>
            </a:r>
            <a:endParaRPr lang="en-US" dirty="0"/>
          </a:p>
        </p:txBody>
      </p:sp>
      <p:sp>
        <p:nvSpPr>
          <p:cNvPr id="6" name="مستطيل 5"/>
          <p:cNvSpPr/>
          <p:nvPr/>
        </p:nvSpPr>
        <p:spPr>
          <a:xfrm>
            <a:off x="1447800" y="4572000"/>
            <a:ext cx="6477000" cy="646331"/>
          </a:xfrm>
          <a:prstGeom prst="rect">
            <a:avLst/>
          </a:prstGeom>
        </p:spPr>
        <p:txBody>
          <a:bodyPr wrap="square">
            <a:spAutoFit/>
          </a:bodyPr>
          <a:lstStyle/>
          <a:p>
            <a:pPr>
              <a:buFont typeface="Wingdings" pitchFamily="2" charset="2"/>
              <a:buChar char="Ø"/>
            </a:pPr>
            <a:r>
              <a:rPr lang="en-US" dirty="0" smtClean="0"/>
              <a:t>FFF Program is very valuable. Pay attention for it as much as possible, please.</a:t>
            </a:r>
            <a:endParaRPr lang="en-US" dirty="0"/>
          </a:p>
        </p:txBody>
      </p:sp>
      <p:sp>
        <p:nvSpPr>
          <p:cNvPr id="7" name="مستطيل 6"/>
          <p:cNvSpPr/>
          <p:nvPr/>
        </p:nvSpPr>
        <p:spPr>
          <a:xfrm>
            <a:off x="1447800" y="5562600"/>
            <a:ext cx="6629400" cy="646331"/>
          </a:xfrm>
          <a:prstGeom prst="rect">
            <a:avLst/>
          </a:prstGeom>
        </p:spPr>
        <p:txBody>
          <a:bodyPr wrap="square">
            <a:spAutoFit/>
          </a:bodyPr>
          <a:lstStyle/>
          <a:p>
            <a:pPr>
              <a:buFont typeface="Wingdings" pitchFamily="2" charset="2"/>
              <a:buChar char="Ø"/>
            </a:pPr>
            <a:r>
              <a:rPr lang="en-US" dirty="0" smtClean="0"/>
              <a:t>Faculty-for factory is a successful linkage mechanism but it lost the momentum because of several reasons. It needs investigation.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219200" y="304800"/>
            <a:ext cx="7315200" cy="923330"/>
          </a:xfrm>
          <a:prstGeom prst="rect">
            <a:avLst/>
          </a:prstGeom>
        </p:spPr>
        <p:txBody>
          <a:bodyPr wrap="square">
            <a:spAutoFit/>
          </a:bodyPr>
          <a:lstStyle/>
          <a:p>
            <a:pPr>
              <a:buFont typeface="Wingdings" pitchFamily="2" charset="2"/>
              <a:buChar char="Ø"/>
            </a:pPr>
            <a:r>
              <a:rPr lang="en-US" dirty="0" smtClean="0"/>
              <a:t>from my experiment as a </a:t>
            </a:r>
            <a:r>
              <a:rPr lang="en-US" dirty="0" err="1" smtClean="0"/>
              <a:t>Xdeveloper</a:t>
            </a:r>
            <a:r>
              <a:rPr lang="en-US" dirty="0" smtClean="0"/>
              <a:t> in Erasmus project  you  need to investigate the names that involved in the project because most of them just want to travel and they are not interesting with any thing else</a:t>
            </a:r>
            <a:endParaRPr lang="en-US" dirty="0"/>
          </a:p>
        </p:txBody>
      </p:sp>
      <p:sp>
        <p:nvSpPr>
          <p:cNvPr id="4" name="مستطيل 3"/>
          <p:cNvSpPr/>
          <p:nvPr/>
        </p:nvSpPr>
        <p:spPr>
          <a:xfrm>
            <a:off x="1371600" y="1447800"/>
            <a:ext cx="6629400" cy="2354491"/>
          </a:xfrm>
          <a:prstGeom prst="rect">
            <a:avLst/>
          </a:prstGeom>
        </p:spPr>
        <p:txBody>
          <a:bodyPr wrap="square">
            <a:spAutoFit/>
          </a:bodyPr>
          <a:lstStyle/>
          <a:p>
            <a:pPr>
              <a:buFont typeface="Wingdings" pitchFamily="2" charset="2"/>
              <a:buChar char="Ø"/>
            </a:pPr>
            <a:r>
              <a:rPr lang="en-US" sz="1050" dirty="0" smtClean="0"/>
              <a:t>The project should focus on creating an innovation culture, to reach a critical mass, and innovation enters a chain reaction stage, with the benefits of creating a knowledge economy are very clear to universities, industry, government, and all innovation nodes within the country.</a:t>
            </a:r>
          </a:p>
          <a:p>
            <a:r>
              <a:rPr lang="en-US" sz="1050" dirty="0" smtClean="0"/>
              <a:t>The meaning  of innovation should be clarified and the multitude of innovation types should be explained, as innovation is not only inventions and patents, but it extends to many disciplines such as funding, management, service innovation etc., in addition to technology.</a:t>
            </a:r>
          </a:p>
          <a:p>
            <a:r>
              <a:rPr lang="en-US" sz="1050" dirty="0" smtClean="0"/>
              <a:t>An innovation system for Jordan should be established, after the study and evaluation of innovation systems around the world, where a specific model could be developed.</a:t>
            </a:r>
          </a:p>
          <a:p>
            <a:r>
              <a:rPr lang="en-US" sz="1050" dirty="0" smtClean="0"/>
              <a:t>The ridiculous conception that R &amp; D (Research and Innovation is the new name), should cost 1 JD, and be finished in a year, must be eradicated (BOSCH took 17 years to develop the ABS on cars), and long term strategies established, where all avenues of innovation development are explored on continuous bases, such as inventions, patenting, IP evaluation procedures, funding, venture capital development, promotion and marketing, problem identification and solving techniques etc.</a:t>
            </a:r>
          </a:p>
          <a:p>
            <a:r>
              <a:rPr lang="en-US" sz="1050" dirty="0" smtClean="0"/>
              <a:t>This is a great project; I wish you all the success, as it is crucial to our future and survival.</a:t>
            </a:r>
            <a:endParaRPr lang="en-US" sz="1050" dirty="0"/>
          </a:p>
        </p:txBody>
      </p:sp>
      <p:sp>
        <p:nvSpPr>
          <p:cNvPr id="5" name="مستطيل 4"/>
          <p:cNvSpPr/>
          <p:nvPr/>
        </p:nvSpPr>
        <p:spPr>
          <a:xfrm>
            <a:off x="1371600" y="4191000"/>
            <a:ext cx="7239000" cy="646331"/>
          </a:xfrm>
          <a:prstGeom prst="rect">
            <a:avLst/>
          </a:prstGeom>
        </p:spPr>
        <p:txBody>
          <a:bodyPr wrap="square">
            <a:spAutoFit/>
          </a:bodyPr>
          <a:lstStyle/>
          <a:p>
            <a:pPr>
              <a:buFont typeface="Wingdings" pitchFamily="2" charset="2"/>
              <a:buChar char="Ø"/>
            </a:pPr>
            <a:r>
              <a:rPr lang="en-US" dirty="0" smtClean="0"/>
              <a:t>university  regulations shall be modified to encourage linkage between faculty and industry and allow them to practice.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مخطط 4"/>
          <p:cNvGraphicFramePr/>
          <p:nvPr/>
        </p:nvGraphicFramePr>
        <p:xfrm>
          <a:off x="1905000" y="1828800"/>
          <a:ext cx="6238875" cy="3857625"/>
        </p:xfrm>
        <a:graphic>
          <a:graphicData uri="http://schemas.openxmlformats.org/drawingml/2006/chart">
            <c:chart xmlns:c="http://schemas.openxmlformats.org/drawingml/2006/chart" xmlns:r="http://schemas.openxmlformats.org/officeDocument/2006/relationships" r:id="rId2"/>
          </a:graphicData>
        </a:graphic>
      </p:graphicFrame>
      <p:sp>
        <p:nvSpPr>
          <p:cNvPr id="6" name="مربع نص 5"/>
          <p:cNvSpPr txBox="1"/>
          <p:nvPr/>
        </p:nvSpPr>
        <p:spPr>
          <a:xfrm>
            <a:off x="3352800" y="914400"/>
            <a:ext cx="3304751" cy="369332"/>
          </a:xfrm>
          <a:prstGeom prst="rect">
            <a:avLst/>
          </a:prstGeom>
          <a:noFill/>
        </p:spPr>
        <p:txBody>
          <a:bodyPr wrap="none" rtlCol="0">
            <a:spAutoFit/>
          </a:bodyPr>
          <a:lstStyle/>
          <a:p>
            <a:r>
              <a:rPr lang="en-US" u="sng" dirty="0" smtClean="0"/>
              <a:t>Research Interests of participants</a:t>
            </a:r>
            <a:endParaRPr lang="en-US" u="sn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مخطط 1"/>
          <p:cNvGraphicFramePr/>
          <p:nvPr/>
        </p:nvGraphicFramePr>
        <p:xfrm>
          <a:off x="990600" y="1066800"/>
          <a:ext cx="4800600" cy="2971800"/>
        </p:xfrm>
        <a:graphic>
          <a:graphicData uri="http://schemas.openxmlformats.org/drawingml/2006/chart">
            <c:chart xmlns:c="http://schemas.openxmlformats.org/drawingml/2006/chart" xmlns:r="http://schemas.openxmlformats.org/officeDocument/2006/relationships" r:id="rId2"/>
          </a:graphicData>
        </a:graphic>
      </p:graphicFrame>
      <p:sp>
        <p:nvSpPr>
          <p:cNvPr id="3" name="مربع نص 2"/>
          <p:cNvSpPr txBox="1"/>
          <p:nvPr/>
        </p:nvSpPr>
        <p:spPr>
          <a:xfrm>
            <a:off x="4114800" y="533400"/>
            <a:ext cx="2205091" cy="369332"/>
          </a:xfrm>
          <a:prstGeom prst="rect">
            <a:avLst/>
          </a:prstGeom>
          <a:noFill/>
        </p:spPr>
        <p:txBody>
          <a:bodyPr wrap="none" rtlCol="0">
            <a:spAutoFit/>
          </a:bodyPr>
          <a:lstStyle/>
          <a:p>
            <a:r>
              <a:rPr lang="en-US" u="sng" dirty="0" smtClean="0"/>
              <a:t>Age group &amp; Gender </a:t>
            </a:r>
            <a:endParaRPr lang="en-US" u="sng" dirty="0"/>
          </a:p>
        </p:txBody>
      </p:sp>
      <p:graphicFrame>
        <p:nvGraphicFramePr>
          <p:cNvPr id="4" name="Chart 4"/>
          <p:cNvGraphicFramePr/>
          <p:nvPr/>
        </p:nvGraphicFramePr>
        <p:xfrm>
          <a:off x="3886200" y="3429000"/>
          <a:ext cx="4906433" cy="3200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Part B: Actual Cooperation</a:t>
            </a:r>
            <a:endParaRPr lang="en-US" dirty="0"/>
          </a:p>
        </p:txBody>
      </p:sp>
      <p:graphicFrame>
        <p:nvGraphicFramePr>
          <p:cNvPr id="5" name="Chart 2"/>
          <p:cNvGraphicFramePr/>
          <p:nvPr/>
        </p:nvGraphicFramePr>
        <p:xfrm>
          <a:off x="2362200" y="2133600"/>
          <a:ext cx="5172075" cy="3119438"/>
        </p:xfrm>
        <a:graphic>
          <a:graphicData uri="http://schemas.openxmlformats.org/drawingml/2006/chart">
            <c:chart xmlns:c="http://schemas.openxmlformats.org/drawingml/2006/chart" xmlns:r="http://schemas.openxmlformats.org/officeDocument/2006/relationships" r:id="rId2"/>
          </a:graphicData>
        </a:graphic>
      </p:graphicFrame>
      <p:sp>
        <p:nvSpPr>
          <p:cNvPr id="6" name="مربع نص 5"/>
          <p:cNvSpPr txBox="1"/>
          <p:nvPr/>
        </p:nvSpPr>
        <p:spPr>
          <a:xfrm>
            <a:off x="2667000" y="5334000"/>
            <a:ext cx="5029200" cy="646331"/>
          </a:xfrm>
          <a:prstGeom prst="rect">
            <a:avLst/>
          </a:prstGeom>
          <a:noFill/>
        </p:spPr>
        <p:txBody>
          <a:bodyPr wrap="square" rtlCol="0">
            <a:spAutoFit/>
          </a:bodyPr>
          <a:lstStyle/>
          <a:p>
            <a:r>
              <a:rPr lang="en-US" dirty="0" smtClean="0"/>
              <a:t>Results indicate that 81% of joint projects are initiated by the researcher not by the industry</a:t>
            </a:r>
            <a:endParaRPr lang="en-US" dirty="0"/>
          </a:p>
        </p:txBody>
      </p:sp>
      <p:sp>
        <p:nvSpPr>
          <p:cNvPr id="7" name="مربع نص 6"/>
          <p:cNvSpPr txBox="1"/>
          <p:nvPr/>
        </p:nvSpPr>
        <p:spPr>
          <a:xfrm>
            <a:off x="3733800" y="1447800"/>
            <a:ext cx="2370392" cy="369332"/>
          </a:xfrm>
          <a:prstGeom prst="rect">
            <a:avLst/>
          </a:prstGeom>
          <a:noFill/>
        </p:spPr>
        <p:txBody>
          <a:bodyPr wrap="none" rtlCol="0">
            <a:spAutoFit/>
          </a:bodyPr>
          <a:lstStyle/>
          <a:p>
            <a:r>
              <a:rPr lang="en-US" u="sng" dirty="0" smtClean="0"/>
              <a:t>Joint projects initiation </a:t>
            </a:r>
            <a:endParaRPr lang="en-US" u="sn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3"/>
          <p:cNvGraphicFramePr/>
          <p:nvPr/>
        </p:nvGraphicFramePr>
        <p:xfrm>
          <a:off x="990600" y="609600"/>
          <a:ext cx="4867275" cy="3328988"/>
        </p:xfrm>
        <a:graphic>
          <a:graphicData uri="http://schemas.openxmlformats.org/drawingml/2006/chart">
            <c:chart xmlns:c="http://schemas.openxmlformats.org/drawingml/2006/chart" xmlns:r="http://schemas.openxmlformats.org/officeDocument/2006/relationships" r:id="rId2"/>
          </a:graphicData>
        </a:graphic>
      </p:graphicFrame>
      <p:sp>
        <p:nvSpPr>
          <p:cNvPr id="5" name="مربع نص 4"/>
          <p:cNvSpPr txBox="1"/>
          <p:nvPr/>
        </p:nvSpPr>
        <p:spPr>
          <a:xfrm>
            <a:off x="1219200" y="3657600"/>
            <a:ext cx="3733800" cy="646331"/>
          </a:xfrm>
          <a:prstGeom prst="rect">
            <a:avLst/>
          </a:prstGeom>
          <a:noFill/>
        </p:spPr>
        <p:txBody>
          <a:bodyPr wrap="square" rtlCol="0">
            <a:spAutoFit/>
          </a:bodyPr>
          <a:lstStyle/>
          <a:p>
            <a:r>
              <a:rPr lang="en-US" dirty="0" smtClean="0"/>
              <a:t>Most participants finished 1-4 joint projects with the industry</a:t>
            </a:r>
            <a:endParaRPr lang="en-US" dirty="0"/>
          </a:p>
        </p:txBody>
      </p:sp>
      <p:graphicFrame>
        <p:nvGraphicFramePr>
          <p:cNvPr id="6" name="مخطط 5"/>
          <p:cNvGraphicFramePr/>
          <p:nvPr/>
        </p:nvGraphicFramePr>
        <p:xfrm>
          <a:off x="4267200" y="3657600"/>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7" name="مربع نص 6"/>
          <p:cNvSpPr txBox="1"/>
          <p:nvPr/>
        </p:nvSpPr>
        <p:spPr>
          <a:xfrm>
            <a:off x="5029200" y="6096000"/>
            <a:ext cx="3630546" cy="369332"/>
          </a:xfrm>
          <a:prstGeom prst="rect">
            <a:avLst/>
          </a:prstGeom>
          <a:noFill/>
        </p:spPr>
        <p:txBody>
          <a:bodyPr wrap="none" rtlCol="0">
            <a:spAutoFit/>
          </a:bodyPr>
          <a:lstStyle/>
          <a:p>
            <a:r>
              <a:rPr lang="en-US" dirty="0" smtClean="0"/>
              <a:t>Amount of fund received per project</a:t>
            </a:r>
            <a:endParaRPr lang="en-US" dirty="0"/>
          </a:p>
        </p:txBody>
      </p:sp>
      <p:sp>
        <p:nvSpPr>
          <p:cNvPr id="8" name="مربع نص 7"/>
          <p:cNvSpPr txBox="1"/>
          <p:nvPr/>
        </p:nvSpPr>
        <p:spPr>
          <a:xfrm>
            <a:off x="3048000" y="304800"/>
            <a:ext cx="4284827" cy="369332"/>
          </a:xfrm>
          <a:prstGeom prst="rect">
            <a:avLst/>
          </a:prstGeom>
          <a:noFill/>
        </p:spPr>
        <p:txBody>
          <a:bodyPr wrap="none" rtlCol="0">
            <a:spAutoFit/>
          </a:bodyPr>
          <a:lstStyle/>
          <a:p>
            <a:r>
              <a:rPr lang="en-US" u="sng" dirty="0" smtClean="0"/>
              <a:t>Number of projects and funding per project</a:t>
            </a:r>
            <a:endParaRPr lang="en-US" u="sn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مخطط 2"/>
          <p:cNvGraphicFramePr/>
          <p:nvPr/>
        </p:nvGraphicFramePr>
        <p:xfrm>
          <a:off x="1219200" y="914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4" name="مربع نص 3"/>
          <p:cNvSpPr txBox="1"/>
          <p:nvPr/>
        </p:nvSpPr>
        <p:spPr>
          <a:xfrm>
            <a:off x="1219200" y="609600"/>
            <a:ext cx="5084918" cy="369332"/>
          </a:xfrm>
          <a:prstGeom prst="rect">
            <a:avLst/>
          </a:prstGeom>
          <a:noFill/>
        </p:spPr>
        <p:txBody>
          <a:bodyPr wrap="none" rtlCol="0">
            <a:spAutoFit/>
          </a:bodyPr>
          <a:lstStyle/>
          <a:p>
            <a:r>
              <a:rPr lang="en-US" u="sng" dirty="0" smtClean="0"/>
              <a:t>Number of publications resulted from joint projects </a:t>
            </a:r>
            <a:endParaRPr lang="en-US" u="sng" dirty="0"/>
          </a:p>
        </p:txBody>
      </p:sp>
      <p:graphicFrame>
        <p:nvGraphicFramePr>
          <p:cNvPr id="5" name="مخطط 4"/>
          <p:cNvGraphicFramePr/>
          <p:nvPr/>
        </p:nvGraphicFramePr>
        <p:xfrm>
          <a:off x="685800" y="4114800"/>
          <a:ext cx="42672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6" name="مربع نص 5"/>
          <p:cNvSpPr txBox="1"/>
          <p:nvPr/>
        </p:nvSpPr>
        <p:spPr>
          <a:xfrm>
            <a:off x="1066800" y="3505200"/>
            <a:ext cx="3733800" cy="923330"/>
          </a:xfrm>
          <a:prstGeom prst="rect">
            <a:avLst/>
          </a:prstGeom>
          <a:noFill/>
        </p:spPr>
        <p:txBody>
          <a:bodyPr wrap="square" rtlCol="0">
            <a:spAutoFit/>
          </a:bodyPr>
          <a:lstStyle/>
          <a:p>
            <a:r>
              <a:rPr lang="en-US" u="sng" dirty="0" smtClean="0"/>
              <a:t>Did any of your joint projects with industrial partners resulted in a registered patent?</a:t>
            </a:r>
            <a:endParaRPr lang="en-US" u="sng" dirty="0"/>
          </a:p>
        </p:txBody>
      </p:sp>
      <p:cxnSp>
        <p:nvCxnSpPr>
          <p:cNvPr id="9" name="رابط مستقيم 8"/>
          <p:cNvCxnSpPr/>
          <p:nvPr/>
        </p:nvCxnSpPr>
        <p:spPr>
          <a:xfrm rot="5400000">
            <a:off x="3239294" y="5066506"/>
            <a:ext cx="2667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 name="مربع نص 9"/>
          <p:cNvSpPr txBox="1"/>
          <p:nvPr/>
        </p:nvSpPr>
        <p:spPr>
          <a:xfrm>
            <a:off x="6019800" y="1066800"/>
            <a:ext cx="2667000" cy="1754326"/>
          </a:xfrm>
          <a:prstGeom prst="rect">
            <a:avLst/>
          </a:prstGeom>
          <a:noFill/>
        </p:spPr>
        <p:txBody>
          <a:bodyPr wrap="square" rtlCol="0">
            <a:spAutoFit/>
          </a:bodyPr>
          <a:lstStyle/>
          <a:p>
            <a:r>
              <a:rPr lang="en-US" dirty="0" smtClean="0">
                <a:solidFill>
                  <a:srgbClr val="FF0000"/>
                </a:solidFill>
              </a:rPr>
              <a:t>Scientific production from joint projects is not high</a:t>
            </a:r>
          </a:p>
          <a:p>
            <a:r>
              <a:rPr lang="en-US" dirty="0" smtClean="0">
                <a:solidFill>
                  <a:srgbClr val="FF0000"/>
                </a:solidFill>
              </a:rPr>
              <a:t>Reasons:</a:t>
            </a:r>
          </a:p>
          <a:p>
            <a:pPr marL="342900" indent="-342900">
              <a:buAutoNum type="arabicPeriod"/>
            </a:pPr>
            <a:r>
              <a:rPr lang="en-US" dirty="0" smtClean="0">
                <a:solidFill>
                  <a:srgbClr val="FF0000"/>
                </a:solidFill>
              </a:rPr>
              <a:t>Confidential work?</a:t>
            </a:r>
          </a:p>
          <a:p>
            <a:pPr marL="342900" indent="-342900">
              <a:buAutoNum type="arabicPeriod"/>
            </a:pPr>
            <a:r>
              <a:rPr lang="en-US" dirty="0" smtClean="0">
                <a:solidFill>
                  <a:srgbClr val="FF0000"/>
                </a:solidFill>
              </a:rPr>
              <a:t>Projects not finished? </a:t>
            </a:r>
          </a:p>
          <a:p>
            <a:pPr marL="342900" indent="-342900">
              <a:buAutoNum type="arabicPeriod"/>
            </a:pPr>
            <a:r>
              <a:rPr lang="en-US" dirty="0" smtClean="0">
                <a:solidFill>
                  <a:srgbClr val="FF0000"/>
                </a:solidFill>
              </a:rPr>
              <a:t>Other?</a:t>
            </a:r>
            <a:endParaRPr lang="en-US" dirty="0">
              <a:solidFill>
                <a:srgbClr val="FF0000"/>
              </a:solidFill>
            </a:endParaRPr>
          </a:p>
        </p:txBody>
      </p:sp>
      <p:graphicFrame>
        <p:nvGraphicFramePr>
          <p:cNvPr id="11" name="مخطط 10"/>
          <p:cNvGraphicFramePr/>
          <p:nvPr/>
        </p:nvGraphicFramePr>
        <p:xfrm>
          <a:off x="4419600" y="3886200"/>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2" name="مربع نص 11"/>
          <p:cNvSpPr txBox="1"/>
          <p:nvPr/>
        </p:nvSpPr>
        <p:spPr>
          <a:xfrm>
            <a:off x="5791200" y="3505200"/>
            <a:ext cx="1822294" cy="369332"/>
          </a:xfrm>
          <a:prstGeom prst="rect">
            <a:avLst/>
          </a:prstGeom>
          <a:noFill/>
        </p:spPr>
        <p:txBody>
          <a:bodyPr wrap="none" rtlCol="0">
            <a:spAutoFit/>
          </a:bodyPr>
          <a:lstStyle/>
          <a:p>
            <a:r>
              <a:rPr lang="en-US" u="sng" dirty="0" smtClean="0"/>
              <a:t>Patent ownership</a:t>
            </a:r>
            <a:endParaRPr lang="en-US"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مخطط 2"/>
          <p:cNvGraphicFramePr/>
          <p:nvPr/>
        </p:nvGraphicFramePr>
        <p:xfrm>
          <a:off x="1371600" y="1524000"/>
          <a:ext cx="3724275" cy="2676525"/>
        </p:xfrm>
        <a:graphic>
          <a:graphicData uri="http://schemas.openxmlformats.org/drawingml/2006/chart">
            <c:chart xmlns:c="http://schemas.openxmlformats.org/drawingml/2006/chart" xmlns:r="http://schemas.openxmlformats.org/officeDocument/2006/relationships" r:id="rId2"/>
          </a:graphicData>
        </a:graphic>
      </p:graphicFrame>
      <p:sp>
        <p:nvSpPr>
          <p:cNvPr id="4" name="مربع نص 3"/>
          <p:cNvSpPr txBox="1"/>
          <p:nvPr/>
        </p:nvSpPr>
        <p:spPr>
          <a:xfrm>
            <a:off x="1752600" y="1066800"/>
            <a:ext cx="2427075" cy="369332"/>
          </a:xfrm>
          <a:prstGeom prst="rect">
            <a:avLst/>
          </a:prstGeom>
          <a:noFill/>
        </p:spPr>
        <p:txBody>
          <a:bodyPr wrap="none" rtlCol="0">
            <a:spAutoFit/>
          </a:bodyPr>
          <a:lstStyle/>
          <a:p>
            <a:r>
              <a:rPr lang="en-US" u="sng" dirty="0" smtClean="0"/>
              <a:t>Participants satisfaction </a:t>
            </a:r>
          </a:p>
        </p:txBody>
      </p:sp>
      <p:cxnSp>
        <p:nvCxnSpPr>
          <p:cNvPr id="6" name="رابط كسهم مستقيم 5"/>
          <p:cNvCxnSpPr/>
          <p:nvPr/>
        </p:nvCxnSpPr>
        <p:spPr>
          <a:xfrm rot="10800000" flipV="1">
            <a:off x="2057400" y="3200400"/>
            <a:ext cx="762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مربع نص 6"/>
          <p:cNvSpPr txBox="1"/>
          <p:nvPr/>
        </p:nvSpPr>
        <p:spPr>
          <a:xfrm>
            <a:off x="1524000" y="3886200"/>
            <a:ext cx="3048000" cy="461665"/>
          </a:xfrm>
          <a:prstGeom prst="rect">
            <a:avLst/>
          </a:prstGeom>
          <a:noFill/>
        </p:spPr>
        <p:txBody>
          <a:bodyPr wrap="square" rtlCol="0">
            <a:spAutoFit/>
          </a:bodyPr>
          <a:lstStyle/>
          <a:p>
            <a:r>
              <a:rPr lang="en-US" sz="1200" dirty="0" smtClean="0"/>
              <a:t>50% not satisfied with their joint work with industry!!</a:t>
            </a:r>
            <a:endParaRPr lang="en-US" sz="1200" dirty="0"/>
          </a:p>
        </p:txBody>
      </p:sp>
      <p:graphicFrame>
        <p:nvGraphicFramePr>
          <p:cNvPr id="8" name="مخطط 7"/>
          <p:cNvGraphicFramePr/>
          <p:nvPr/>
        </p:nvGraphicFramePr>
        <p:xfrm>
          <a:off x="4267200" y="3657600"/>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0" name="سهم منحني 9"/>
          <p:cNvSpPr/>
          <p:nvPr/>
        </p:nvSpPr>
        <p:spPr>
          <a:xfrm rot="5400000">
            <a:off x="5029200" y="2362200"/>
            <a:ext cx="1371600" cy="12192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مربع نص 10"/>
          <p:cNvSpPr txBox="1"/>
          <p:nvPr/>
        </p:nvSpPr>
        <p:spPr>
          <a:xfrm>
            <a:off x="6400800" y="2590800"/>
            <a:ext cx="2209800" cy="646331"/>
          </a:xfrm>
          <a:prstGeom prst="rect">
            <a:avLst/>
          </a:prstGeom>
          <a:noFill/>
        </p:spPr>
        <p:txBody>
          <a:bodyPr wrap="square" rtlCol="0">
            <a:spAutoFit/>
          </a:bodyPr>
          <a:lstStyle/>
          <a:p>
            <a:r>
              <a:rPr lang="en-US" dirty="0" smtClean="0">
                <a:solidFill>
                  <a:srgbClr val="FF0000"/>
                </a:solidFill>
              </a:rPr>
              <a:t>Why researchers were not satisfied?</a:t>
            </a:r>
            <a:endParaRPr lang="en-US"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Part C: General Opinions </a:t>
            </a:r>
            <a:endParaRPr lang="en-US" dirty="0"/>
          </a:p>
        </p:txBody>
      </p:sp>
      <p:graphicFrame>
        <p:nvGraphicFramePr>
          <p:cNvPr id="3" name="مخطط 2"/>
          <p:cNvGraphicFramePr/>
          <p:nvPr/>
        </p:nvGraphicFramePr>
        <p:xfrm>
          <a:off x="2057400" y="2133600"/>
          <a:ext cx="6172200" cy="3657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جدول 3"/>
          <p:cNvGraphicFramePr>
            <a:graphicFrameLocks noGrp="1"/>
          </p:cNvGraphicFramePr>
          <p:nvPr/>
        </p:nvGraphicFramePr>
        <p:xfrm>
          <a:off x="2819400" y="1676400"/>
          <a:ext cx="4419600" cy="426720"/>
        </p:xfrm>
        <a:graphic>
          <a:graphicData uri="http://schemas.openxmlformats.org/drawingml/2006/table">
            <a:tbl>
              <a:tblPr/>
              <a:tblGrid>
                <a:gridCol w="4419600"/>
              </a:tblGrid>
              <a:tr h="161925">
                <a:tc>
                  <a:txBody>
                    <a:bodyPr/>
                    <a:lstStyle/>
                    <a:p>
                      <a:pPr algn="l" fontAlgn="b"/>
                      <a:r>
                        <a:rPr lang="en-US" sz="1400" b="0" i="0" u="sng" strike="noStrike" dirty="0">
                          <a:solidFill>
                            <a:srgbClr val="000000"/>
                          </a:solidFill>
                          <a:latin typeface="Arial"/>
                        </a:rPr>
                        <a:t> </a:t>
                      </a:r>
                      <a:r>
                        <a:rPr lang="en-US" sz="1400" b="0" i="0" u="sng" strike="noStrike" dirty="0" smtClean="0">
                          <a:solidFill>
                            <a:srgbClr val="000000"/>
                          </a:solidFill>
                          <a:latin typeface="Arial"/>
                        </a:rPr>
                        <a:t>Who </a:t>
                      </a:r>
                      <a:r>
                        <a:rPr lang="en-US" sz="1400" b="0" i="0" u="sng" strike="noStrike" dirty="0">
                          <a:solidFill>
                            <a:srgbClr val="000000"/>
                          </a:solidFill>
                          <a:latin typeface="Arial"/>
                        </a:rPr>
                        <a:t>should be responsible for establishing new partnerships between universities and the industry</a:t>
                      </a:r>
                    </a:p>
                  </a:txBody>
                  <a:tcPr marL="0" marR="0" marT="0" marB="0" anchor="b">
                    <a:lnL>
                      <a:noFill/>
                    </a:lnL>
                    <a:lnR>
                      <a:noFill/>
                    </a:lnR>
                    <a:lnT>
                      <a:noFill/>
                    </a:lnT>
                    <a:lnB>
                      <a:noFill/>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95400" y="609600"/>
            <a:ext cx="7498080" cy="1143000"/>
          </a:xfrm>
        </p:spPr>
        <p:txBody>
          <a:bodyPr>
            <a:normAutofit/>
          </a:bodyPr>
          <a:lstStyle/>
          <a:p>
            <a:pPr algn="ctr"/>
            <a:r>
              <a:rPr lang="en-US" sz="2400" dirty="0" smtClean="0"/>
              <a:t>Top 5 reasons why researchers get involved in joint projects with the industry </a:t>
            </a:r>
            <a:endParaRPr lang="en-US" sz="2400" dirty="0"/>
          </a:p>
        </p:txBody>
      </p:sp>
      <p:graphicFrame>
        <p:nvGraphicFramePr>
          <p:cNvPr id="3" name="مخطط 2"/>
          <p:cNvGraphicFramePr/>
          <p:nvPr/>
        </p:nvGraphicFramePr>
        <p:xfrm>
          <a:off x="1905000" y="1600200"/>
          <a:ext cx="6572252" cy="4638677"/>
        </p:xfrm>
        <a:graphic>
          <a:graphicData uri="http://schemas.openxmlformats.org/drawingml/2006/chart">
            <c:chart xmlns:c="http://schemas.openxmlformats.org/drawingml/2006/chart" xmlns:r="http://schemas.openxmlformats.org/officeDocument/2006/relationships" r:id="rId2"/>
          </a:graphicData>
        </a:graphic>
      </p:graphicFrame>
      <p:sp>
        <p:nvSpPr>
          <p:cNvPr id="5" name="مربع نص 4"/>
          <p:cNvSpPr txBox="1"/>
          <p:nvPr/>
        </p:nvSpPr>
        <p:spPr>
          <a:xfrm>
            <a:off x="1600200" y="5791200"/>
            <a:ext cx="7315200" cy="646331"/>
          </a:xfrm>
          <a:prstGeom prst="rect">
            <a:avLst/>
          </a:prstGeom>
          <a:noFill/>
        </p:spPr>
        <p:txBody>
          <a:bodyPr wrap="square" rtlCol="0">
            <a:spAutoFit/>
          </a:bodyPr>
          <a:lstStyle/>
          <a:p>
            <a:r>
              <a:rPr lang="en-US" dirty="0" smtClean="0"/>
              <a:t>University partners should consider these reasons when they advertise joint projects!!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1FA07D9A09A440A060260FBACD8473" ma:contentTypeVersion="0" ma:contentTypeDescription="Create a new document." ma:contentTypeScope="" ma:versionID="12eb84ac397744c146ed2774a514a5c2">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AD128A8-BA44-469E-8827-EFE837F6C157}"/>
</file>

<file path=customXml/itemProps2.xml><?xml version="1.0" encoding="utf-8"?>
<ds:datastoreItem xmlns:ds="http://schemas.openxmlformats.org/officeDocument/2006/customXml" ds:itemID="{7DB34176-5395-443D-B6DA-50451CB7A80B}"/>
</file>

<file path=customXml/itemProps3.xml><?xml version="1.0" encoding="utf-8"?>
<ds:datastoreItem xmlns:ds="http://schemas.openxmlformats.org/officeDocument/2006/customXml" ds:itemID="{C2FB006D-43D5-45CE-82BB-6840C94E79AC}"/>
</file>

<file path=docProps/app.xml><?xml version="1.0" encoding="utf-8"?>
<Properties xmlns="http://schemas.openxmlformats.org/officeDocument/2006/extended-properties" xmlns:vt="http://schemas.openxmlformats.org/officeDocument/2006/docPropsVTypes">
  <Template>Solstice</Template>
  <TotalTime>211</TotalTime>
  <Words>809</Words>
  <Application>Microsoft Office PowerPoint</Application>
  <PresentationFormat>عرض على الشاشة (3:4)‏</PresentationFormat>
  <Paragraphs>70</Paragraphs>
  <Slides>14</Slides>
  <Notes>0</Notes>
  <HiddenSlides>0</HiddenSlides>
  <MMClips>0</MMClips>
  <ScaleCrop>false</ScaleCrop>
  <HeadingPairs>
    <vt:vector size="4" baseType="variant">
      <vt:variant>
        <vt:lpstr>سمة</vt:lpstr>
      </vt:variant>
      <vt:variant>
        <vt:i4>1</vt:i4>
      </vt:variant>
      <vt:variant>
        <vt:lpstr>عناوين الشرائح</vt:lpstr>
      </vt:variant>
      <vt:variant>
        <vt:i4>14</vt:i4>
      </vt:variant>
    </vt:vector>
  </HeadingPairs>
  <TitlesOfParts>
    <vt:vector size="15" baseType="lpstr">
      <vt:lpstr>انقلاب</vt:lpstr>
      <vt:lpstr>Part 1: General Information </vt:lpstr>
      <vt:lpstr>الشريحة 2</vt:lpstr>
      <vt:lpstr>الشريحة 3</vt:lpstr>
      <vt:lpstr>Part B: Actual Cooperation</vt:lpstr>
      <vt:lpstr>الشريحة 5</vt:lpstr>
      <vt:lpstr>الشريحة 6</vt:lpstr>
      <vt:lpstr>الشريحة 7</vt:lpstr>
      <vt:lpstr>Part C: General Opinions </vt:lpstr>
      <vt:lpstr>Top 5 reasons why researchers get involved in joint projects with the industry </vt:lpstr>
      <vt:lpstr>الشريحة 10</vt:lpstr>
      <vt:lpstr>What is preventing faculty from undertaking industrial projects?</vt:lpstr>
      <vt:lpstr>الشريحة 12</vt:lpstr>
      <vt:lpstr>Notes and suggestions by participants</vt:lpstr>
      <vt:lpstr>الشريحة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city</dc:creator>
  <cp:lastModifiedBy>city</cp:lastModifiedBy>
  <cp:revision>24</cp:revision>
  <dcterms:created xsi:type="dcterms:W3CDTF">2016-04-21T19:27:38Z</dcterms:created>
  <dcterms:modified xsi:type="dcterms:W3CDTF">2016-04-21T23:24:37Z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0x010100EB1FA07D9A09A440A060260FBACD8473</vt:lpwstr>
  </property>
</Properties>
</file>